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3" r:id="rId8"/>
    <p:sldId id="262" r:id="rId9"/>
    <p:sldId id="266" r:id="rId10"/>
    <p:sldId id="265" r:id="rId11"/>
    <p:sldId id="264" r:id="rId12"/>
    <p:sldId id="269" r:id="rId13"/>
    <p:sldId id="267" r:id="rId14"/>
    <p:sldId id="268"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43568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549261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94739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85060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41690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77561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65181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673351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35327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1800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83811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23.04.2016</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957689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otvoyna.ru/leningrad.htm"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otvoyna.ru/statya100.htm" TargetMode="External"/><Relationship Id="rId2" Type="http://schemas.openxmlformats.org/officeDocument/2006/relationships/hyperlink" Target="http://www.otvoyna.ru/jukov.htm"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www.otvoyna.ru/statya96.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1071546"/>
            <a:ext cx="6858000" cy="3152797"/>
          </a:xfrm>
        </p:spPr>
        <p:txBody>
          <a:bodyPr>
            <a:normAutofit fontScale="90000"/>
          </a:bodyPr>
          <a:lstStyle/>
          <a:p>
            <a:r>
              <a:rPr lang="ru-RU" b="1" dirty="0" smtClean="0"/>
              <a:t>Герои Великой Отечественной войны</a:t>
            </a:r>
            <a:br>
              <a:rPr lang="ru-RU" b="1" dirty="0" smtClean="0"/>
            </a:br>
            <a:endParaRPr lang="ru-RU" dirty="0"/>
          </a:p>
        </p:txBody>
      </p:sp>
      <p:sp>
        <p:nvSpPr>
          <p:cNvPr id="3" name="Подзаголовок 2"/>
          <p:cNvSpPr>
            <a:spLocks noGrp="1"/>
          </p:cNvSpPr>
          <p:nvPr>
            <p:ph type="subTitle" idx="1"/>
          </p:nvPr>
        </p:nvSpPr>
        <p:spPr>
          <a:xfrm>
            <a:off x="4214810" y="4429132"/>
            <a:ext cx="4929190" cy="1798638"/>
          </a:xfrm>
          <a:solidFill>
            <a:schemeClr val="accent2">
              <a:lumMod val="60000"/>
              <a:lumOff val="40000"/>
            </a:schemeClr>
          </a:solidFill>
        </p:spPr>
        <p:txBody>
          <a:bodyPr>
            <a:normAutofit fontScale="85000" lnSpcReduction="10000"/>
          </a:bodyPr>
          <a:lstStyle/>
          <a:p>
            <a:r>
              <a:rPr lang="ru-RU" b="1" dirty="0" smtClean="0"/>
              <a:t>"Подвиг этот, будет в памяти жить </a:t>
            </a:r>
            <a:br>
              <a:rPr lang="ru-RU" b="1" dirty="0" smtClean="0"/>
            </a:br>
            <a:r>
              <a:rPr lang="ru-RU" b="1" dirty="0" smtClean="0"/>
              <a:t>И в наших сердцах гореть! </a:t>
            </a:r>
            <a:br>
              <a:rPr lang="ru-RU" b="1" dirty="0" smtClean="0"/>
            </a:br>
            <a:r>
              <a:rPr lang="ru-RU" b="1" dirty="0" smtClean="0"/>
              <a:t>Тех, кто с врагом был готов разделить, </a:t>
            </a:r>
            <a:br>
              <a:rPr lang="ru-RU" b="1" dirty="0" smtClean="0"/>
            </a:br>
            <a:r>
              <a:rPr lang="ru-RU" b="1" dirty="0" smtClean="0"/>
              <a:t>Поровну только смерть!"</a:t>
            </a:r>
          </a:p>
          <a:p>
            <a:r>
              <a:rPr lang="ru-RU" b="1" i="1" dirty="0" smtClean="0"/>
              <a:t>Ким </a:t>
            </a:r>
            <a:r>
              <a:rPr lang="ru-RU" b="1" i="1" dirty="0" err="1" smtClean="0"/>
              <a:t>Добкин</a:t>
            </a:r>
            <a:endParaRPr lang="ru-RU" b="1" i="1" dirty="0" smtClean="0"/>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0166" y="214290"/>
            <a:ext cx="6716390" cy="523220"/>
          </a:xfrm>
          <a:prstGeom prst="rect">
            <a:avLst/>
          </a:prstGeom>
          <a:solidFill>
            <a:schemeClr val="accent2">
              <a:lumMod val="75000"/>
            </a:schemeClr>
          </a:solidFill>
        </p:spPr>
        <p:txBody>
          <a:bodyPr wrap="none">
            <a:spAutoFit/>
          </a:bodyPr>
          <a:lstStyle/>
          <a:p>
            <a:r>
              <a:rPr lang="ru-RU" sz="2800" b="1" dirty="0" smtClean="0"/>
              <a:t>Зоя Анатольевна Космодемьянская </a:t>
            </a:r>
            <a:endParaRPr lang="ru-RU" sz="2800" b="1" dirty="0"/>
          </a:p>
        </p:txBody>
      </p:sp>
      <p:pic>
        <p:nvPicPr>
          <p:cNvPr id="35842" name="Picture 2" descr="З.А. Космодемьянская"/>
          <p:cNvPicPr>
            <a:picLocks noChangeAspect="1" noChangeArrowheads="1"/>
          </p:cNvPicPr>
          <p:nvPr/>
        </p:nvPicPr>
        <p:blipFill>
          <a:blip r:embed="rId2"/>
          <a:srcRect/>
          <a:stretch>
            <a:fillRect/>
          </a:stretch>
        </p:blipFill>
        <p:spPr bwMode="auto">
          <a:xfrm>
            <a:off x="6572264" y="928670"/>
            <a:ext cx="2307995" cy="3000396"/>
          </a:xfrm>
          <a:prstGeom prst="rect">
            <a:avLst/>
          </a:prstGeom>
          <a:noFill/>
        </p:spPr>
      </p:pic>
      <p:sp>
        <p:nvSpPr>
          <p:cNvPr id="4" name="Прямоугольник 3"/>
          <p:cNvSpPr/>
          <p:nvPr/>
        </p:nvSpPr>
        <p:spPr>
          <a:xfrm>
            <a:off x="0" y="1071546"/>
            <a:ext cx="6357950" cy="3046988"/>
          </a:xfrm>
          <a:prstGeom prst="rect">
            <a:avLst/>
          </a:prstGeom>
          <a:solidFill>
            <a:schemeClr val="accent2">
              <a:lumMod val="60000"/>
              <a:lumOff val="40000"/>
            </a:schemeClr>
          </a:solidFill>
        </p:spPr>
        <p:txBody>
          <a:bodyPr wrap="square">
            <a:spAutoFit/>
          </a:bodyPr>
          <a:lstStyle/>
          <a:p>
            <a:r>
              <a:rPr lang="ru-RU" sz="1600" dirty="0" smtClean="0"/>
              <a:t>Зоя Анатольевна Космодемьянская родилась 8 сентября 1923 г. в деревне </a:t>
            </a:r>
            <a:r>
              <a:rPr lang="ru-RU" sz="1600" dirty="0" err="1" smtClean="0"/>
              <a:t>Осино-Гай</a:t>
            </a:r>
            <a:r>
              <a:rPr lang="ru-RU" sz="1600" dirty="0" smtClean="0"/>
              <a:t> (ныне Тамбовская область). Ее дед, священник, погиб от рук большевиков в августе 1918 г., отец тоже учился в духовной семинарии, но не окончил курса и в 1925-м вынужден был, спасаясь от доноса, переехать в Сибирь. Там семья Космодемьянских жила в течение года, после чего смогла перебраться в Москву. В 1933-м Зоя осиротела (потеряла отца). Школьные годы будущей героини омрачались болезнями – сначала нервным срывом, затем тяжелейшим менингитом. Тем не менее, она запомнилась всем, кто ее знал, как впечатлительная, неординарная, одаренная в учебе девушка с обостренным чувством справедливости.</a:t>
            </a:r>
            <a:endParaRPr lang="ru-RU" sz="1600" dirty="0"/>
          </a:p>
        </p:txBody>
      </p:sp>
      <p:sp>
        <p:nvSpPr>
          <p:cNvPr id="5" name="Прямоугольник 4"/>
          <p:cNvSpPr/>
          <p:nvPr/>
        </p:nvSpPr>
        <p:spPr>
          <a:xfrm>
            <a:off x="0" y="4303455"/>
            <a:ext cx="9144000" cy="2554545"/>
          </a:xfrm>
          <a:prstGeom prst="rect">
            <a:avLst/>
          </a:prstGeom>
          <a:solidFill>
            <a:schemeClr val="accent2">
              <a:lumMod val="60000"/>
              <a:lumOff val="40000"/>
            </a:schemeClr>
          </a:solidFill>
        </p:spPr>
        <p:txBody>
          <a:bodyPr wrap="square">
            <a:spAutoFit/>
          </a:bodyPr>
          <a:lstStyle/>
          <a:p>
            <a:r>
              <a:rPr lang="ru-RU" sz="1600" dirty="0" smtClean="0"/>
              <a:t>31 октября 1941 г. Зоя Космодемьянская добровольно стала бойцом разведывательно-диверсионной части № 9903 штаба Западного фронта. Обучение было очень коротким – уже 4 ноября Зою перебросили под Волоколамск, где она успешно справилась с заданием по минированию дороги. 17 ноября 1941 г. появился приказ Ставки Верховного главнокомандования № 0428, предписывавший «разрушать и сжигать дотла все населенные пункты в тылу немецких войск на расстоянии 40-60 км в глубину от переднего края и на 20-30 км вправо и влево от дорог</a:t>
            </a:r>
            <a:r>
              <a:rPr lang="ru-RU" sz="1600" dirty="0" smtClean="0"/>
              <a:t>.</a:t>
            </a:r>
            <a:r>
              <a:rPr lang="ru-RU" sz="1600" dirty="0" smtClean="0"/>
              <a:t> Для уничтожения населенных пунктов в указанном радиусе действия бросить немедленно авиацию, широко использовать артиллерийский и минометный огонь, команды разведчиков, лыжников и партизанские диверсионные группы, снабженные бутылками с зажигательной смесью, гранатами и подрывными средствами».</a:t>
            </a:r>
            <a:endParaRPr lang="ru-RU"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Космодемьянская"/>
          <p:cNvPicPr>
            <a:picLocks noChangeAspect="1" noChangeArrowheads="1"/>
          </p:cNvPicPr>
          <p:nvPr/>
        </p:nvPicPr>
        <p:blipFill>
          <a:blip r:embed="rId2"/>
          <a:srcRect/>
          <a:stretch>
            <a:fillRect/>
          </a:stretch>
        </p:blipFill>
        <p:spPr bwMode="auto">
          <a:xfrm>
            <a:off x="4795827" y="3500438"/>
            <a:ext cx="4348173" cy="2970231"/>
          </a:xfrm>
          <a:prstGeom prst="rect">
            <a:avLst/>
          </a:prstGeom>
          <a:noFill/>
        </p:spPr>
      </p:pic>
      <p:sp>
        <p:nvSpPr>
          <p:cNvPr id="3" name="Прямоугольник 2"/>
          <p:cNvSpPr/>
          <p:nvPr/>
        </p:nvSpPr>
        <p:spPr>
          <a:xfrm>
            <a:off x="0" y="285728"/>
            <a:ext cx="9144000" cy="3046988"/>
          </a:xfrm>
          <a:prstGeom prst="rect">
            <a:avLst/>
          </a:prstGeom>
          <a:solidFill>
            <a:schemeClr val="accent2">
              <a:lumMod val="60000"/>
              <a:lumOff val="40000"/>
            </a:schemeClr>
          </a:solidFill>
        </p:spPr>
        <p:txBody>
          <a:bodyPr wrap="square">
            <a:spAutoFit/>
          </a:bodyPr>
          <a:lstStyle/>
          <a:p>
            <a:r>
              <a:rPr lang="ru-RU" sz="1600" dirty="0" smtClean="0"/>
              <a:t> У </a:t>
            </a:r>
            <a:r>
              <a:rPr lang="ru-RU" sz="1600" dirty="0" smtClean="0"/>
              <a:t>деревни </a:t>
            </a:r>
            <a:r>
              <a:rPr lang="ru-RU" sz="1600" dirty="0" err="1" smtClean="0"/>
              <a:t>Головково</a:t>
            </a:r>
            <a:r>
              <a:rPr lang="ru-RU" sz="1600" dirty="0" smtClean="0"/>
              <a:t> группа, с которой шла Зоя, попала под обстрел, понесла потери и распалась. Ночью 27 ноября Зоя Космодемьянская добралась до Петрищева и сумела поджечь там три дома. После этого она переночевала в лесу и снова вернулась в Петрищево с тем, чтобы до конца выполнить боевой приказ – уничтожить этот населенный пункт</a:t>
            </a:r>
            <a:r>
              <a:rPr lang="ru-RU" sz="1600" dirty="0" smtClean="0"/>
              <a:t>.</a:t>
            </a:r>
            <a:r>
              <a:rPr lang="ru-RU" sz="1600" dirty="0" smtClean="0"/>
              <a:t> Но за сутки обстановка в деревне изменилась. Оккупанты собрали местных жителей на сходку и велели им охранять дома. Именно местный житель по фамилии Свиридов и заметил Зою в тот момент, когда она пыталась поджечь его сарай с сеном. Свиридов побежал за немцами, и Космодемьянская была схвачена. Издевались над Зоей страшно. Пороли ремнями, подносили к губам горящую керосиновую лампу, водили босиком по снегу, вырвали ногти на руках. Избивали Космодемьянскую не только немцы, но и местные жительницы, дома которых она сожгла. Но Зоя держалась с поразительным мужеством. Настоящего имени на допросе она так и не назвала, сказала, что зовут ее Таней.</a:t>
            </a:r>
            <a:endParaRPr lang="ru-RU" sz="1600" dirty="0"/>
          </a:p>
        </p:txBody>
      </p:sp>
      <p:sp>
        <p:nvSpPr>
          <p:cNvPr id="4" name="Прямоугольник 3"/>
          <p:cNvSpPr/>
          <p:nvPr/>
        </p:nvSpPr>
        <p:spPr>
          <a:xfrm>
            <a:off x="0" y="3357562"/>
            <a:ext cx="4786314" cy="3539430"/>
          </a:xfrm>
          <a:prstGeom prst="rect">
            <a:avLst/>
          </a:prstGeom>
          <a:solidFill>
            <a:schemeClr val="accent2">
              <a:lumMod val="60000"/>
              <a:lumOff val="40000"/>
            </a:schemeClr>
          </a:solidFill>
        </p:spPr>
        <p:txBody>
          <a:bodyPr wrap="square">
            <a:spAutoFit/>
          </a:bodyPr>
          <a:lstStyle/>
          <a:p>
            <a:r>
              <a:rPr lang="ru-RU" sz="1600" dirty="0" smtClean="0"/>
              <a:t>29 ноября 1941 г. Зоя Космодемьянская была повешена оккупантами. Перед смертью она произнесла гордую фразу, затем ставшую знаменитой: «Нас 170 миллионов, всех не перевешаете!» 27 января 1942 г. о подвиге Зои Космодемьянской появилась первая публикация в прессе – статья П. </a:t>
            </a:r>
            <a:r>
              <a:rPr lang="ru-RU" sz="1600" dirty="0" err="1" smtClean="0"/>
              <a:t>Лидова</a:t>
            </a:r>
            <a:r>
              <a:rPr lang="ru-RU" sz="1600" dirty="0" smtClean="0"/>
              <a:t> «Таня» (ее напечатала «Правда</a:t>
            </a:r>
            <a:r>
              <a:rPr lang="ru-RU" sz="1600" dirty="0" smtClean="0"/>
              <a:t>».</a:t>
            </a:r>
            <a:r>
              <a:rPr lang="ru-RU" sz="1600" dirty="0" smtClean="0"/>
              <a:t> За два дня до этого вышел указ о присвоении Космодемьянской звания Героя Советского Союза посмертно. Она стала первой женщиной, удостоенной этого звания в годы Великой Отечественной войны. Героиня была похоронена на Новодевичьем кладбище в Москве.</a:t>
            </a:r>
            <a:endParaRPr lang="ru-RU"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Матвеев"/>
          <p:cNvPicPr>
            <a:picLocks noChangeAspect="1" noChangeArrowheads="1"/>
          </p:cNvPicPr>
          <p:nvPr/>
        </p:nvPicPr>
        <p:blipFill>
          <a:blip r:embed="rId2"/>
          <a:srcRect/>
          <a:stretch>
            <a:fillRect/>
          </a:stretch>
        </p:blipFill>
        <p:spPr bwMode="auto">
          <a:xfrm>
            <a:off x="214282" y="785794"/>
            <a:ext cx="2456313" cy="3286148"/>
          </a:xfrm>
          <a:prstGeom prst="rect">
            <a:avLst/>
          </a:prstGeom>
          <a:noFill/>
        </p:spPr>
      </p:pic>
      <p:sp>
        <p:nvSpPr>
          <p:cNvPr id="3" name="Прямоугольник 2"/>
          <p:cNvSpPr/>
          <p:nvPr/>
        </p:nvSpPr>
        <p:spPr>
          <a:xfrm>
            <a:off x="2714612" y="142852"/>
            <a:ext cx="5507918" cy="523220"/>
          </a:xfrm>
          <a:prstGeom prst="rect">
            <a:avLst/>
          </a:prstGeom>
          <a:solidFill>
            <a:schemeClr val="accent2">
              <a:lumMod val="75000"/>
            </a:schemeClr>
          </a:solidFill>
        </p:spPr>
        <p:txBody>
          <a:bodyPr wrap="none">
            <a:spAutoFit/>
          </a:bodyPr>
          <a:lstStyle/>
          <a:p>
            <a:r>
              <a:rPr lang="ru-RU" sz="2800" b="1" dirty="0" smtClean="0"/>
              <a:t>Матвеев Владимир Иванович</a:t>
            </a:r>
            <a:endParaRPr lang="ru-RU" sz="2800" b="1" dirty="0"/>
          </a:p>
        </p:txBody>
      </p:sp>
      <p:sp>
        <p:nvSpPr>
          <p:cNvPr id="4" name="Прямоугольник 3"/>
          <p:cNvSpPr/>
          <p:nvPr/>
        </p:nvSpPr>
        <p:spPr>
          <a:xfrm>
            <a:off x="3000364" y="785794"/>
            <a:ext cx="5643602" cy="2800767"/>
          </a:xfrm>
          <a:prstGeom prst="rect">
            <a:avLst/>
          </a:prstGeom>
          <a:solidFill>
            <a:schemeClr val="accent2">
              <a:lumMod val="60000"/>
              <a:lumOff val="40000"/>
            </a:schemeClr>
          </a:solidFill>
        </p:spPr>
        <p:txBody>
          <a:bodyPr wrap="square">
            <a:spAutoFit/>
          </a:bodyPr>
          <a:lstStyle/>
          <a:p>
            <a:r>
              <a:rPr lang="ru-RU" sz="1600" dirty="0" smtClean="0"/>
              <a:t>Матвеев Владимир Иванович Командир эскадрильи 154-го истребительного авиационного полка (39-я истребительная авиационная дивизия, Северный фронт) - капитан. Родился 27 октября 1911 года в Санкт-Петербурге в семье рабочего. Русский Член ВКП(б) с 1938 года. Окончил 5 классов. Работал слесарем на фабрике "Красный Октябрь". В РККА с 1930 года. В 1931 году окончил Ленинградскую военно-теоретическую школу лётчиков, в 1933 – Борисоглебскую военную авиационную школу пилотов. Участник советско-финляндской войны 1939–1940 годов.</a:t>
            </a:r>
            <a:endParaRPr lang="ru-RU" sz="1600" dirty="0"/>
          </a:p>
        </p:txBody>
      </p:sp>
      <p:sp>
        <p:nvSpPr>
          <p:cNvPr id="5" name="Прямоугольник 4"/>
          <p:cNvSpPr/>
          <p:nvPr/>
        </p:nvSpPr>
        <p:spPr>
          <a:xfrm>
            <a:off x="142844" y="4214818"/>
            <a:ext cx="9001156" cy="2308324"/>
          </a:xfrm>
          <a:prstGeom prst="rect">
            <a:avLst/>
          </a:prstGeom>
          <a:solidFill>
            <a:schemeClr val="accent2">
              <a:lumMod val="60000"/>
              <a:lumOff val="40000"/>
            </a:schemeClr>
          </a:solidFill>
        </p:spPr>
        <p:txBody>
          <a:bodyPr wrap="square">
            <a:spAutoFit/>
          </a:bodyPr>
          <a:lstStyle/>
          <a:p>
            <a:r>
              <a:rPr lang="ru-RU" sz="1600" dirty="0" smtClean="0"/>
              <a:t>С началом Великой Отечественной войны на фронте. Капитан Матвеев В.И. 8 июля 1941 года при отражении налёта авиации противника на</a:t>
            </a:r>
            <a:r>
              <a:rPr lang="ru-RU" sz="1600" b="1" dirty="0" smtClean="0">
                <a:hlinkClick r:id="rId3"/>
              </a:rPr>
              <a:t> Ленинград</a:t>
            </a:r>
            <a:r>
              <a:rPr lang="ru-RU" sz="1600" dirty="0" smtClean="0"/>
              <a:t>, израсходовав весь боекомплект, применил таран: концом плоскости своего МиГ-3 срезал хвостовое оперение фашистского самолёта. Вражеский самолёт упал у деревни </a:t>
            </a:r>
            <a:r>
              <a:rPr lang="ru-RU" sz="1600" dirty="0" err="1" smtClean="0"/>
              <a:t>Малютино</a:t>
            </a:r>
            <a:r>
              <a:rPr lang="ru-RU" sz="1600" dirty="0" smtClean="0"/>
              <a:t>. Благополучно произвёл посадку на своём аэродроме. Звание Героя Советского Союза с вручением ордена Ленина и медали "Золотая Звезда" Владимиру Ивановичу Матвееву присвоено 22 июля 1941 года.</a:t>
            </a:r>
          </a:p>
          <a:p>
            <a:r>
              <a:rPr lang="ru-RU" sz="1600" dirty="0" smtClean="0"/>
              <a:t>Погиб в воздушном бою 1 января 1942 года, прикрывая "Дорогу жизни" по Ладоге. Похоронен в Ленинграде.</a:t>
            </a:r>
            <a:endParaRPr lang="ru-RU"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0"/>
            <a:ext cx="5857916" cy="1077218"/>
          </a:xfrm>
          <a:prstGeom prst="rect">
            <a:avLst/>
          </a:prstGeom>
          <a:solidFill>
            <a:schemeClr val="accent2">
              <a:lumMod val="75000"/>
            </a:schemeClr>
          </a:solidFill>
        </p:spPr>
        <p:txBody>
          <a:bodyPr wrap="square">
            <a:spAutoFit/>
          </a:bodyPr>
          <a:lstStyle/>
          <a:p>
            <a:r>
              <a:rPr lang="ru-RU" sz="2800" b="1" dirty="0" smtClean="0"/>
              <a:t>Поляков Се</a:t>
            </a:r>
            <a:r>
              <a:rPr lang="en-US" sz="2800" b="1" dirty="0" smtClean="0"/>
              <a:t>p</a:t>
            </a:r>
            <a:r>
              <a:rPr lang="ru-RU" sz="2800" b="1" dirty="0" smtClean="0"/>
              <a:t>гей </a:t>
            </a:r>
            <a:r>
              <a:rPr lang="en-US" sz="2800" b="1" dirty="0" smtClean="0"/>
              <a:t>H</a:t>
            </a:r>
            <a:r>
              <a:rPr lang="ru-RU" sz="2800" b="1" dirty="0" err="1" smtClean="0"/>
              <a:t>иколаевич</a:t>
            </a:r>
            <a:endParaRPr lang="ru-RU" sz="2800" b="1" dirty="0" smtClean="0"/>
          </a:p>
          <a:p>
            <a:r>
              <a:rPr lang="ru-RU" dirty="0" smtClean="0"/>
              <a:t/>
            </a:r>
            <a:br>
              <a:rPr lang="ru-RU" dirty="0" smtClean="0"/>
            </a:br>
            <a:endParaRPr lang="ru-RU" dirty="0"/>
          </a:p>
        </p:txBody>
      </p:sp>
      <p:pic>
        <p:nvPicPr>
          <p:cNvPr id="39938" name="Picture 2" descr="Поляков"/>
          <p:cNvPicPr>
            <a:picLocks noChangeAspect="1" noChangeArrowheads="1"/>
          </p:cNvPicPr>
          <p:nvPr/>
        </p:nvPicPr>
        <p:blipFill>
          <a:blip r:embed="rId2"/>
          <a:srcRect/>
          <a:stretch>
            <a:fillRect/>
          </a:stretch>
        </p:blipFill>
        <p:spPr bwMode="auto">
          <a:xfrm>
            <a:off x="0" y="3198218"/>
            <a:ext cx="2643174" cy="3659782"/>
          </a:xfrm>
          <a:prstGeom prst="rect">
            <a:avLst/>
          </a:prstGeom>
          <a:noFill/>
        </p:spPr>
      </p:pic>
      <p:sp>
        <p:nvSpPr>
          <p:cNvPr id="6" name="Прямоугольник 5"/>
          <p:cNvSpPr/>
          <p:nvPr/>
        </p:nvSpPr>
        <p:spPr>
          <a:xfrm>
            <a:off x="0" y="1357298"/>
            <a:ext cx="9144000" cy="2062103"/>
          </a:xfrm>
          <a:prstGeom prst="rect">
            <a:avLst/>
          </a:prstGeom>
          <a:solidFill>
            <a:schemeClr val="accent2">
              <a:lumMod val="60000"/>
              <a:lumOff val="40000"/>
            </a:schemeClr>
          </a:solidFill>
        </p:spPr>
        <p:txBody>
          <a:bodyPr wrap="square">
            <a:spAutoFit/>
          </a:bodyPr>
          <a:lstStyle/>
          <a:p>
            <a:r>
              <a:rPr lang="ru-RU" sz="1600" dirty="0" err="1" smtClean="0"/>
              <a:t>Сеpгей</a:t>
            </a:r>
            <a:r>
              <a:rPr lang="ru-RU" sz="1600" dirty="0" smtClean="0"/>
              <a:t> Поляков </a:t>
            </a:r>
            <a:r>
              <a:rPr lang="ru-RU" sz="1600" dirty="0" err="1" smtClean="0"/>
              <a:t>pодился</a:t>
            </a:r>
            <a:r>
              <a:rPr lang="ru-RU" sz="1600" dirty="0" smtClean="0"/>
              <a:t> в 1908 году в Москве, в семье </a:t>
            </a:r>
            <a:r>
              <a:rPr lang="ru-RU" sz="1600" dirty="0" err="1" smtClean="0"/>
              <a:t>pабочего</a:t>
            </a:r>
            <a:r>
              <a:rPr lang="ru-RU" sz="1600" dirty="0" smtClean="0"/>
              <a:t>. Окончил 7 классов неполной средней школы. С 1930 года в Красной </a:t>
            </a:r>
            <a:r>
              <a:rPr lang="ru-RU" sz="1600" dirty="0" err="1" smtClean="0"/>
              <a:t>Аpмии</a:t>
            </a:r>
            <a:r>
              <a:rPr lang="ru-RU" sz="1600" dirty="0" smtClean="0"/>
              <a:t>, окончил военное авиационное училище. Участник гражданской войны в Испании 1936 – 1939 годов.  В воздушных боях сбил 5 самолётов </a:t>
            </a:r>
            <a:r>
              <a:rPr lang="ru-RU" sz="1600" dirty="0" err="1" smtClean="0"/>
              <a:t>франкистов</a:t>
            </a:r>
            <a:r>
              <a:rPr lang="ru-RU" sz="1600" dirty="0" smtClean="0"/>
              <a:t>. Участник </a:t>
            </a:r>
            <a:r>
              <a:rPr lang="ru-RU" sz="1600" dirty="0" err="1" smtClean="0"/>
              <a:t>Советско</a:t>
            </a:r>
            <a:r>
              <a:rPr lang="ru-RU" sz="1600" dirty="0" smtClean="0"/>
              <a:t> – Финляндской войны 1939 – 1940 годов. На фронтах Великой Отечественной войны с первого дня. </a:t>
            </a:r>
            <a:r>
              <a:rPr lang="ru-RU" sz="1600" dirty="0" err="1" smtClean="0"/>
              <a:t>Командиp</a:t>
            </a:r>
            <a:r>
              <a:rPr lang="ru-RU" sz="1600" dirty="0" smtClean="0"/>
              <a:t> 174-го штурмового авиационного полка </a:t>
            </a:r>
            <a:r>
              <a:rPr lang="ru-RU" sz="1600" dirty="0" err="1" smtClean="0"/>
              <a:t>Майоp</a:t>
            </a:r>
            <a:r>
              <a:rPr lang="ru-RU" sz="1600" dirty="0" smtClean="0"/>
              <a:t> С. Н. Поляков </a:t>
            </a:r>
            <a:r>
              <a:rPr lang="ru-RU" sz="1600" dirty="0" err="1" smtClean="0"/>
              <a:t>совеpшил</a:t>
            </a:r>
            <a:r>
              <a:rPr lang="ru-RU" sz="1600" dirty="0" smtClean="0"/>
              <a:t> 42 боевых вылета, нанося точные </a:t>
            </a:r>
            <a:r>
              <a:rPr lang="ru-RU" sz="1600" dirty="0" err="1" smtClean="0"/>
              <a:t>удаpы</a:t>
            </a:r>
            <a:r>
              <a:rPr lang="ru-RU" sz="1600" dirty="0" smtClean="0"/>
              <a:t> по </a:t>
            </a:r>
            <a:r>
              <a:rPr lang="ru-RU" sz="1600" dirty="0" err="1" smtClean="0"/>
              <a:t>аэpодpомам</a:t>
            </a:r>
            <a:r>
              <a:rPr lang="ru-RU" sz="1600" dirty="0" smtClean="0"/>
              <a:t>, технике и живой силе </a:t>
            </a:r>
            <a:r>
              <a:rPr lang="ru-RU" sz="1600" dirty="0" err="1" smtClean="0"/>
              <a:t>пpотивника</a:t>
            </a:r>
            <a:r>
              <a:rPr lang="ru-RU" sz="1600" dirty="0" smtClean="0"/>
              <a:t>, уничтожил </a:t>
            </a:r>
            <a:r>
              <a:rPr lang="ru-RU" sz="1600" dirty="0" err="1" smtClean="0"/>
              <a:t>пpи</a:t>
            </a:r>
            <a:r>
              <a:rPr lang="ru-RU" sz="1600" dirty="0" smtClean="0"/>
              <a:t> этом 42 и </a:t>
            </a:r>
            <a:r>
              <a:rPr lang="ru-RU" sz="1600" dirty="0" err="1" smtClean="0"/>
              <a:t>повpедил</a:t>
            </a:r>
            <a:r>
              <a:rPr lang="ru-RU" sz="1600" dirty="0" smtClean="0"/>
              <a:t> 35 самолетов.</a:t>
            </a:r>
            <a:endParaRPr lang="ru-RU" sz="1600" dirty="0"/>
          </a:p>
        </p:txBody>
      </p:sp>
      <p:sp>
        <p:nvSpPr>
          <p:cNvPr id="7" name="Прямоугольник 6"/>
          <p:cNvSpPr/>
          <p:nvPr/>
        </p:nvSpPr>
        <p:spPr>
          <a:xfrm>
            <a:off x="3143240" y="4000504"/>
            <a:ext cx="5786446" cy="2062103"/>
          </a:xfrm>
          <a:prstGeom prst="rect">
            <a:avLst/>
          </a:prstGeom>
          <a:solidFill>
            <a:schemeClr val="accent2">
              <a:lumMod val="60000"/>
              <a:lumOff val="40000"/>
            </a:schemeClr>
          </a:solidFill>
        </p:spPr>
        <p:txBody>
          <a:bodyPr wrap="square">
            <a:spAutoFit/>
          </a:bodyPr>
          <a:lstStyle/>
          <a:p>
            <a:r>
              <a:rPr lang="ru-RU" sz="1600" dirty="0" smtClean="0"/>
              <a:t>23 </a:t>
            </a:r>
            <a:r>
              <a:rPr lang="ru-RU" sz="1600" dirty="0" err="1" smtClean="0"/>
              <a:t>Декабpя</a:t>
            </a:r>
            <a:r>
              <a:rPr lang="ru-RU" sz="1600" dirty="0" smtClean="0"/>
              <a:t> 1941 года погиб </a:t>
            </a:r>
            <a:r>
              <a:rPr lang="ru-RU" sz="1600" dirty="0" err="1" smtClean="0"/>
              <a:t>пpи</a:t>
            </a:r>
            <a:r>
              <a:rPr lang="ru-RU" sz="1600" dirty="0" smtClean="0"/>
              <a:t> выполнении очередного боевого задания. 10 </a:t>
            </a:r>
            <a:r>
              <a:rPr lang="ru-RU" sz="1600" dirty="0" err="1" smtClean="0"/>
              <a:t>Февpаля</a:t>
            </a:r>
            <a:r>
              <a:rPr lang="ru-RU" sz="1600" dirty="0" smtClean="0"/>
              <a:t> 1943 года за мужество и отвагу, проявленные в боях с врагами, </a:t>
            </a:r>
            <a:r>
              <a:rPr lang="ru-RU" sz="1600" dirty="0" err="1" smtClean="0"/>
              <a:t>Сеpгею</a:t>
            </a:r>
            <a:r>
              <a:rPr lang="ru-RU" sz="1600" dirty="0" smtClean="0"/>
              <a:t> </a:t>
            </a:r>
            <a:r>
              <a:rPr lang="ru-RU" sz="1600" dirty="0" err="1" smtClean="0"/>
              <a:t>Hиколаевичу</a:t>
            </a:r>
            <a:r>
              <a:rPr lang="ru-RU" sz="1600" dirty="0" smtClean="0"/>
              <a:t> Полякову было присвоено звание </a:t>
            </a:r>
            <a:r>
              <a:rPr lang="ru-RU" sz="1600" dirty="0" err="1" smtClean="0"/>
              <a:t>Геpоя</a:t>
            </a:r>
            <a:r>
              <a:rPr lang="ru-RU" sz="1600" dirty="0" smtClean="0"/>
              <a:t> Советского Союза ( посмертно ). За период службы </a:t>
            </a:r>
            <a:r>
              <a:rPr lang="ru-RU" sz="1600" dirty="0" err="1" smtClean="0"/>
              <a:t>нагpажден</a:t>
            </a:r>
            <a:r>
              <a:rPr lang="ru-RU" sz="1600" dirty="0" smtClean="0"/>
              <a:t> </a:t>
            </a:r>
            <a:r>
              <a:rPr lang="ru-RU" sz="1600" dirty="0" err="1" smtClean="0"/>
              <a:t>Оpденами</a:t>
            </a:r>
            <a:r>
              <a:rPr lang="ru-RU" sz="1600" dirty="0" smtClean="0"/>
              <a:t> Ленина, </a:t>
            </a:r>
            <a:r>
              <a:rPr lang="ru-RU" sz="1600" dirty="0" err="1" smtClean="0"/>
              <a:t>Кpасного</a:t>
            </a:r>
            <a:r>
              <a:rPr lang="ru-RU" sz="1600" dirty="0" smtClean="0"/>
              <a:t> Знамени ( дважды ), </a:t>
            </a:r>
            <a:r>
              <a:rPr lang="ru-RU" sz="1600" dirty="0" err="1" smtClean="0"/>
              <a:t>Кpасной</a:t>
            </a:r>
            <a:r>
              <a:rPr lang="ru-RU" sz="1600" dirty="0" smtClean="0"/>
              <a:t> Звезды, медалями. </a:t>
            </a:r>
            <a:r>
              <a:rPr lang="ru-RU" sz="1600" dirty="0" err="1" smtClean="0"/>
              <a:t>Похоpонен</a:t>
            </a:r>
            <a:r>
              <a:rPr lang="ru-RU" sz="1600" dirty="0" smtClean="0"/>
              <a:t> в </a:t>
            </a:r>
            <a:r>
              <a:rPr lang="ru-RU" sz="1600" dirty="0" err="1" smtClean="0"/>
              <a:t>деpевне</a:t>
            </a:r>
            <a:r>
              <a:rPr lang="ru-RU" sz="1600" dirty="0" smtClean="0"/>
              <a:t> </a:t>
            </a:r>
            <a:r>
              <a:rPr lang="ru-RU" sz="1600" dirty="0" err="1" smtClean="0"/>
              <a:t>Агалатово</a:t>
            </a:r>
            <a:r>
              <a:rPr lang="ru-RU" sz="1600" dirty="0" smtClean="0"/>
              <a:t> Всеволожского </a:t>
            </a:r>
            <a:r>
              <a:rPr lang="ru-RU" sz="1600" dirty="0" err="1" smtClean="0"/>
              <a:t>pайона</a:t>
            </a:r>
            <a:r>
              <a:rPr lang="ru-RU" sz="1600" dirty="0" smtClean="0"/>
              <a:t> </a:t>
            </a:r>
            <a:r>
              <a:rPr lang="ru-RU" sz="1600" dirty="0" err="1" smtClean="0"/>
              <a:t>Ленингpадской</a:t>
            </a:r>
            <a:r>
              <a:rPr lang="ru-RU" sz="1600" dirty="0" smtClean="0"/>
              <a:t> области.</a:t>
            </a:r>
            <a:endParaRPr lang="ru-RU"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07886"/>
          </a:xfrm>
          <a:prstGeom prst="rect">
            <a:avLst/>
          </a:prstGeom>
          <a:solidFill>
            <a:schemeClr val="accent2">
              <a:lumMod val="75000"/>
            </a:schemeClr>
          </a:solidFill>
        </p:spPr>
        <p:txBody>
          <a:bodyPr wrap="square">
            <a:spAutoFit/>
          </a:bodyPr>
          <a:lstStyle/>
          <a:p>
            <a:r>
              <a:rPr lang="ru-RU" sz="2000" dirty="0" smtClean="0"/>
              <a:t>Среди Героев Советского Союза – представители большинства наций и народностей СССР</a:t>
            </a:r>
            <a:endParaRPr lang="ru-RU" sz="2000" dirty="0"/>
          </a:p>
        </p:txBody>
      </p:sp>
      <p:graphicFrame>
        <p:nvGraphicFramePr>
          <p:cNvPr id="3" name="Таблица 2"/>
          <p:cNvGraphicFramePr>
            <a:graphicFrameLocks noGrp="1"/>
          </p:cNvGraphicFramePr>
          <p:nvPr/>
        </p:nvGraphicFramePr>
        <p:xfrm>
          <a:off x="0" y="1214422"/>
          <a:ext cx="9144000" cy="5083380"/>
        </p:xfrm>
        <a:graphic>
          <a:graphicData uri="http://schemas.openxmlformats.org/drawingml/2006/table">
            <a:tbl>
              <a:tblPr/>
              <a:tblGrid>
                <a:gridCol w="4572000"/>
                <a:gridCol w="4572000"/>
              </a:tblGrid>
              <a:tr h="242880">
                <a:tc>
                  <a:txBody>
                    <a:bodyPr/>
                    <a:lstStyle/>
                    <a:p>
                      <a:pPr algn="ctr"/>
                      <a:r>
                        <a:rPr lang="ru-RU" sz="1400" b="1" baseline="0" dirty="0"/>
                        <a:t>Представители наций</a:t>
                      </a:r>
                    </a:p>
                  </a:txBody>
                  <a:tcPr marL="28620" marR="28620" marT="14310" marB="14310" anchor="ctr">
                    <a:lnL>
                      <a:noFill/>
                    </a:lnL>
                    <a:lnR>
                      <a:noFill/>
                    </a:lnR>
                    <a:lnT>
                      <a:noFill/>
                    </a:lnT>
                    <a:lnB>
                      <a:noFill/>
                    </a:lnB>
                    <a:solidFill>
                      <a:srgbClr val="FFFFCC"/>
                    </a:solidFill>
                  </a:tcPr>
                </a:tc>
                <a:tc>
                  <a:txBody>
                    <a:bodyPr/>
                    <a:lstStyle/>
                    <a:p>
                      <a:pPr algn="ctr"/>
                      <a:r>
                        <a:rPr lang="ru-RU" sz="1400" b="1" baseline="0"/>
                        <a:t>Число героев</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русские</a:t>
                      </a:r>
                    </a:p>
                  </a:txBody>
                  <a:tcPr marL="28620" marR="28620" marT="14310" marB="14310" anchor="ctr">
                    <a:lnL>
                      <a:noFill/>
                    </a:lnL>
                    <a:lnR>
                      <a:noFill/>
                    </a:lnR>
                    <a:lnT>
                      <a:noFill/>
                    </a:lnT>
                    <a:lnB>
                      <a:noFill/>
                    </a:lnB>
                    <a:solidFill>
                      <a:srgbClr val="FFFFCC"/>
                    </a:solidFill>
                  </a:tcPr>
                </a:tc>
                <a:tc>
                  <a:txBody>
                    <a:bodyPr/>
                    <a:lstStyle/>
                    <a:p>
                      <a:pPr algn="ctr"/>
                      <a:r>
                        <a:rPr lang="ru-RU" sz="1400" baseline="0"/>
                        <a:t>8160</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украинцы</a:t>
                      </a:r>
                    </a:p>
                  </a:txBody>
                  <a:tcPr marL="28620" marR="28620" marT="14310" marB="14310" anchor="ctr">
                    <a:lnL>
                      <a:noFill/>
                    </a:lnL>
                    <a:lnR>
                      <a:noFill/>
                    </a:lnR>
                    <a:lnT>
                      <a:noFill/>
                    </a:lnT>
                    <a:lnB>
                      <a:noFill/>
                    </a:lnB>
                    <a:solidFill>
                      <a:srgbClr val="FFFFCC"/>
                    </a:solidFill>
                  </a:tcPr>
                </a:tc>
                <a:tc>
                  <a:txBody>
                    <a:bodyPr/>
                    <a:lstStyle/>
                    <a:p>
                      <a:pPr algn="ctr"/>
                      <a:r>
                        <a:rPr lang="ru-RU" sz="1400" baseline="0"/>
                        <a:t>2069</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белорусы</a:t>
                      </a:r>
                    </a:p>
                  </a:txBody>
                  <a:tcPr marL="28620" marR="28620" marT="14310" marB="14310" anchor="ctr">
                    <a:lnL>
                      <a:noFill/>
                    </a:lnL>
                    <a:lnR>
                      <a:noFill/>
                    </a:lnR>
                    <a:lnT>
                      <a:noFill/>
                    </a:lnT>
                    <a:lnB>
                      <a:noFill/>
                    </a:lnB>
                    <a:solidFill>
                      <a:srgbClr val="FFFFCC"/>
                    </a:solidFill>
                  </a:tcPr>
                </a:tc>
                <a:tc>
                  <a:txBody>
                    <a:bodyPr/>
                    <a:lstStyle/>
                    <a:p>
                      <a:pPr algn="ctr"/>
                      <a:r>
                        <a:rPr lang="ru-RU" sz="1400" baseline="0"/>
                        <a:t>309</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татары</a:t>
                      </a:r>
                    </a:p>
                  </a:txBody>
                  <a:tcPr marL="28620" marR="28620" marT="14310" marB="14310" anchor="ctr">
                    <a:lnL>
                      <a:noFill/>
                    </a:lnL>
                    <a:lnR>
                      <a:noFill/>
                    </a:lnR>
                    <a:lnT>
                      <a:noFill/>
                    </a:lnT>
                    <a:lnB>
                      <a:noFill/>
                    </a:lnB>
                    <a:solidFill>
                      <a:srgbClr val="FFFFCC"/>
                    </a:solidFill>
                  </a:tcPr>
                </a:tc>
                <a:tc>
                  <a:txBody>
                    <a:bodyPr/>
                    <a:lstStyle/>
                    <a:p>
                      <a:pPr algn="ctr"/>
                      <a:r>
                        <a:rPr lang="ru-RU" sz="1400" baseline="0"/>
                        <a:t>161</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евреи</a:t>
                      </a:r>
                    </a:p>
                  </a:txBody>
                  <a:tcPr marL="28620" marR="28620" marT="14310" marB="14310" anchor="ctr">
                    <a:lnL>
                      <a:noFill/>
                    </a:lnL>
                    <a:lnR>
                      <a:noFill/>
                    </a:lnR>
                    <a:lnT>
                      <a:noFill/>
                    </a:lnT>
                    <a:lnB>
                      <a:noFill/>
                    </a:lnB>
                    <a:solidFill>
                      <a:srgbClr val="FFFFCC"/>
                    </a:solidFill>
                  </a:tcPr>
                </a:tc>
                <a:tc>
                  <a:txBody>
                    <a:bodyPr/>
                    <a:lstStyle/>
                    <a:p>
                      <a:pPr algn="ctr"/>
                      <a:r>
                        <a:rPr lang="ru-RU" sz="1400" baseline="0"/>
                        <a:t>108</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казахи</a:t>
                      </a:r>
                    </a:p>
                  </a:txBody>
                  <a:tcPr marL="28620" marR="28620" marT="14310" marB="14310" anchor="ctr">
                    <a:lnL>
                      <a:noFill/>
                    </a:lnL>
                    <a:lnR>
                      <a:noFill/>
                    </a:lnR>
                    <a:lnT>
                      <a:noFill/>
                    </a:lnT>
                    <a:lnB>
                      <a:noFill/>
                    </a:lnB>
                    <a:solidFill>
                      <a:srgbClr val="FFFFCC"/>
                    </a:solidFill>
                  </a:tcPr>
                </a:tc>
                <a:tc>
                  <a:txBody>
                    <a:bodyPr/>
                    <a:lstStyle/>
                    <a:p>
                      <a:pPr algn="ctr"/>
                      <a:r>
                        <a:rPr lang="ru-RU" sz="1400" baseline="0"/>
                        <a:t>96</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грузины</a:t>
                      </a:r>
                    </a:p>
                  </a:txBody>
                  <a:tcPr marL="28620" marR="28620" marT="14310" marB="14310" anchor="ctr">
                    <a:lnL>
                      <a:noFill/>
                    </a:lnL>
                    <a:lnR>
                      <a:noFill/>
                    </a:lnR>
                    <a:lnT>
                      <a:noFill/>
                    </a:lnT>
                    <a:lnB>
                      <a:noFill/>
                    </a:lnB>
                    <a:solidFill>
                      <a:srgbClr val="FFFFCC"/>
                    </a:solidFill>
                  </a:tcPr>
                </a:tc>
                <a:tc>
                  <a:txBody>
                    <a:bodyPr/>
                    <a:lstStyle/>
                    <a:p>
                      <a:pPr algn="ctr"/>
                      <a:r>
                        <a:rPr lang="ru-RU" sz="1400" baseline="0"/>
                        <a:t>90</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армяне</a:t>
                      </a:r>
                    </a:p>
                  </a:txBody>
                  <a:tcPr marL="28620" marR="28620" marT="14310" marB="14310" anchor="ctr">
                    <a:lnL>
                      <a:noFill/>
                    </a:lnL>
                    <a:lnR>
                      <a:noFill/>
                    </a:lnR>
                    <a:lnT>
                      <a:noFill/>
                    </a:lnT>
                    <a:lnB>
                      <a:noFill/>
                    </a:lnB>
                    <a:solidFill>
                      <a:srgbClr val="FFFFCC"/>
                    </a:solidFill>
                  </a:tcPr>
                </a:tc>
                <a:tc>
                  <a:txBody>
                    <a:bodyPr/>
                    <a:lstStyle/>
                    <a:p>
                      <a:pPr algn="ctr"/>
                      <a:r>
                        <a:rPr lang="ru-RU" sz="1400" baseline="0"/>
                        <a:t>90</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узбеки</a:t>
                      </a:r>
                    </a:p>
                  </a:txBody>
                  <a:tcPr marL="28620" marR="28620" marT="14310" marB="14310" anchor="ctr">
                    <a:lnL>
                      <a:noFill/>
                    </a:lnL>
                    <a:lnR>
                      <a:noFill/>
                    </a:lnR>
                    <a:lnT>
                      <a:noFill/>
                    </a:lnT>
                    <a:lnB>
                      <a:noFill/>
                    </a:lnB>
                    <a:solidFill>
                      <a:srgbClr val="FFFFCC"/>
                    </a:solidFill>
                  </a:tcPr>
                </a:tc>
                <a:tc>
                  <a:txBody>
                    <a:bodyPr/>
                    <a:lstStyle/>
                    <a:p>
                      <a:pPr algn="ctr"/>
                      <a:r>
                        <a:rPr lang="ru-RU" sz="1400" baseline="0"/>
                        <a:t>69</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мордва</a:t>
                      </a:r>
                    </a:p>
                  </a:txBody>
                  <a:tcPr marL="28620" marR="28620" marT="14310" marB="14310" anchor="ctr">
                    <a:lnL>
                      <a:noFill/>
                    </a:lnL>
                    <a:lnR>
                      <a:noFill/>
                    </a:lnR>
                    <a:lnT>
                      <a:noFill/>
                    </a:lnT>
                    <a:lnB>
                      <a:noFill/>
                    </a:lnB>
                    <a:solidFill>
                      <a:srgbClr val="FFFFCC"/>
                    </a:solidFill>
                  </a:tcPr>
                </a:tc>
                <a:tc>
                  <a:txBody>
                    <a:bodyPr/>
                    <a:lstStyle/>
                    <a:p>
                      <a:pPr algn="ctr"/>
                      <a:r>
                        <a:rPr lang="ru-RU" sz="1400" baseline="0"/>
                        <a:t>61</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дагестанцы</a:t>
                      </a:r>
                    </a:p>
                  </a:txBody>
                  <a:tcPr marL="28620" marR="28620" marT="14310" marB="14310" anchor="ctr">
                    <a:lnL>
                      <a:noFill/>
                    </a:lnL>
                    <a:lnR>
                      <a:noFill/>
                    </a:lnR>
                    <a:lnT>
                      <a:noFill/>
                    </a:lnT>
                    <a:lnB>
                      <a:noFill/>
                    </a:lnB>
                    <a:solidFill>
                      <a:srgbClr val="FFFFCC"/>
                    </a:solidFill>
                  </a:tcPr>
                </a:tc>
                <a:tc>
                  <a:txBody>
                    <a:bodyPr/>
                    <a:lstStyle/>
                    <a:p>
                      <a:pPr algn="ctr"/>
                      <a:r>
                        <a:rPr lang="ru-RU" sz="1400" baseline="0"/>
                        <a:t>57</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чуваши</a:t>
                      </a:r>
                    </a:p>
                  </a:txBody>
                  <a:tcPr marL="28620" marR="28620" marT="14310" marB="14310" anchor="ctr">
                    <a:lnL>
                      <a:noFill/>
                    </a:lnL>
                    <a:lnR>
                      <a:noFill/>
                    </a:lnR>
                    <a:lnT>
                      <a:noFill/>
                    </a:lnT>
                    <a:lnB>
                      <a:noFill/>
                    </a:lnB>
                    <a:solidFill>
                      <a:srgbClr val="FFFFCC"/>
                    </a:solidFill>
                  </a:tcPr>
                </a:tc>
                <a:tc>
                  <a:txBody>
                    <a:bodyPr/>
                    <a:lstStyle/>
                    <a:p>
                      <a:pPr algn="ctr"/>
                      <a:r>
                        <a:rPr lang="ru-RU" sz="1400" baseline="0"/>
                        <a:t>44</a:t>
                      </a:r>
                    </a:p>
                  </a:txBody>
                  <a:tcPr marL="28620" marR="28620" marT="14310" marB="14310" anchor="ctr">
                    <a:lnL>
                      <a:noFill/>
                    </a:lnL>
                    <a:lnR>
                      <a:noFill/>
                    </a:lnR>
                    <a:lnT>
                      <a:noFill/>
                    </a:lnT>
                    <a:lnB>
                      <a:noFill/>
                    </a:lnB>
                    <a:solidFill>
                      <a:srgbClr val="FFFFCC"/>
                    </a:solidFill>
                  </a:tcPr>
                </a:tc>
              </a:tr>
              <a:tr h="242880">
                <a:tc>
                  <a:txBody>
                    <a:bodyPr/>
                    <a:lstStyle/>
                    <a:p>
                      <a:pPr algn="ctr"/>
                      <a:r>
                        <a:rPr lang="ru-RU" sz="1400" baseline="0"/>
                        <a:t>азербайджанцы</a:t>
                      </a:r>
                    </a:p>
                  </a:txBody>
                  <a:tcPr marL="28620" marR="28620" marT="14310" marB="14310" anchor="ctr">
                    <a:lnL>
                      <a:noFill/>
                    </a:lnL>
                    <a:lnR>
                      <a:noFill/>
                    </a:lnR>
                    <a:lnT>
                      <a:noFill/>
                    </a:lnT>
                    <a:lnB>
                      <a:noFill/>
                    </a:lnB>
                    <a:solidFill>
                      <a:srgbClr val="FFFFCC"/>
                    </a:solidFill>
                  </a:tcPr>
                </a:tc>
                <a:tc>
                  <a:txBody>
                    <a:bodyPr/>
                    <a:lstStyle/>
                    <a:p>
                      <a:pPr algn="ctr"/>
                      <a:r>
                        <a:rPr lang="ru-RU" sz="1400" baseline="0"/>
                        <a:t>43</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башкиры</a:t>
                      </a:r>
                    </a:p>
                  </a:txBody>
                  <a:tcPr marL="28620" marR="28620" marT="14310" marB="14310" anchor="ctr">
                    <a:lnL>
                      <a:noFill/>
                    </a:lnL>
                    <a:lnR>
                      <a:noFill/>
                    </a:lnR>
                    <a:lnT>
                      <a:noFill/>
                    </a:lnT>
                    <a:lnB>
                      <a:noFill/>
                    </a:lnB>
                    <a:solidFill>
                      <a:srgbClr val="FFFFCC"/>
                    </a:solidFill>
                  </a:tcPr>
                </a:tc>
                <a:tc>
                  <a:txBody>
                    <a:bodyPr/>
                    <a:lstStyle/>
                    <a:p>
                      <a:pPr algn="ctr"/>
                      <a:r>
                        <a:rPr lang="ru-RU" sz="1400" baseline="0"/>
                        <a:t>39</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осетины</a:t>
                      </a:r>
                    </a:p>
                  </a:txBody>
                  <a:tcPr marL="28620" marR="28620" marT="14310" marB="14310" anchor="ctr">
                    <a:lnL>
                      <a:noFill/>
                    </a:lnL>
                    <a:lnR>
                      <a:noFill/>
                    </a:lnR>
                    <a:lnT>
                      <a:noFill/>
                    </a:lnT>
                    <a:lnB>
                      <a:noFill/>
                    </a:lnB>
                    <a:solidFill>
                      <a:srgbClr val="FFFFCC"/>
                    </a:solidFill>
                  </a:tcPr>
                </a:tc>
                <a:tc>
                  <a:txBody>
                    <a:bodyPr/>
                    <a:lstStyle/>
                    <a:p>
                      <a:pPr algn="ctr"/>
                      <a:r>
                        <a:rPr lang="ru-RU" sz="1400" baseline="0"/>
                        <a:t>32</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таджики</a:t>
                      </a:r>
                    </a:p>
                  </a:txBody>
                  <a:tcPr marL="28620" marR="28620" marT="14310" marB="14310" anchor="ctr">
                    <a:lnL>
                      <a:noFill/>
                    </a:lnL>
                    <a:lnR>
                      <a:noFill/>
                    </a:lnR>
                    <a:lnT>
                      <a:noFill/>
                    </a:lnT>
                    <a:lnB>
                      <a:noFill/>
                    </a:lnB>
                    <a:solidFill>
                      <a:srgbClr val="FFFFCC"/>
                    </a:solidFill>
                  </a:tcPr>
                </a:tc>
                <a:tc>
                  <a:txBody>
                    <a:bodyPr/>
                    <a:lstStyle/>
                    <a:p>
                      <a:pPr algn="ctr"/>
                      <a:r>
                        <a:rPr lang="ru-RU" sz="1400" baseline="0"/>
                        <a:t>14</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туркмены</a:t>
                      </a:r>
                    </a:p>
                  </a:txBody>
                  <a:tcPr marL="28620" marR="28620" marT="14310" marB="14310" anchor="ctr">
                    <a:lnL>
                      <a:noFill/>
                    </a:lnL>
                    <a:lnR>
                      <a:noFill/>
                    </a:lnR>
                    <a:lnT>
                      <a:noFill/>
                    </a:lnT>
                    <a:lnB>
                      <a:noFill/>
                    </a:lnB>
                    <a:solidFill>
                      <a:srgbClr val="FFFFCC"/>
                    </a:solidFill>
                  </a:tcPr>
                </a:tc>
                <a:tc>
                  <a:txBody>
                    <a:bodyPr/>
                    <a:lstStyle/>
                    <a:p>
                      <a:pPr algn="ctr"/>
                      <a:r>
                        <a:rPr lang="ru-RU" sz="1400" baseline="0"/>
                        <a:t>18</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литовцы</a:t>
                      </a:r>
                    </a:p>
                  </a:txBody>
                  <a:tcPr marL="28620" marR="28620" marT="14310" marB="14310" anchor="ctr">
                    <a:lnL>
                      <a:noFill/>
                    </a:lnL>
                    <a:lnR>
                      <a:noFill/>
                    </a:lnR>
                    <a:lnT>
                      <a:noFill/>
                    </a:lnT>
                    <a:lnB>
                      <a:noFill/>
                    </a:lnB>
                    <a:solidFill>
                      <a:srgbClr val="FFFFCC"/>
                    </a:solidFill>
                  </a:tcPr>
                </a:tc>
                <a:tc>
                  <a:txBody>
                    <a:bodyPr/>
                    <a:lstStyle/>
                    <a:p>
                      <a:pPr algn="ctr"/>
                      <a:r>
                        <a:rPr lang="ru-RU" sz="1400" baseline="0" dirty="0"/>
                        <a:t>15</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латыши</a:t>
                      </a:r>
                    </a:p>
                  </a:txBody>
                  <a:tcPr marL="28620" marR="28620" marT="14310" marB="14310" anchor="ctr">
                    <a:lnL>
                      <a:noFill/>
                    </a:lnL>
                    <a:lnR>
                      <a:noFill/>
                    </a:lnR>
                    <a:lnT>
                      <a:noFill/>
                    </a:lnT>
                    <a:lnB>
                      <a:noFill/>
                    </a:lnB>
                    <a:solidFill>
                      <a:srgbClr val="FFFFCC"/>
                    </a:solidFill>
                  </a:tcPr>
                </a:tc>
                <a:tc>
                  <a:txBody>
                    <a:bodyPr/>
                    <a:lstStyle/>
                    <a:p>
                      <a:pPr algn="ctr"/>
                      <a:r>
                        <a:rPr lang="ru-RU" sz="1400" baseline="0"/>
                        <a:t>13</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киргизы</a:t>
                      </a:r>
                    </a:p>
                  </a:txBody>
                  <a:tcPr marL="28620" marR="28620" marT="14310" marB="14310" anchor="ctr">
                    <a:lnL>
                      <a:noFill/>
                    </a:lnL>
                    <a:lnR>
                      <a:noFill/>
                    </a:lnR>
                    <a:lnT>
                      <a:noFill/>
                    </a:lnT>
                    <a:lnB>
                      <a:noFill/>
                    </a:lnB>
                    <a:solidFill>
                      <a:srgbClr val="FFFFCC"/>
                    </a:solidFill>
                  </a:tcPr>
                </a:tc>
                <a:tc>
                  <a:txBody>
                    <a:bodyPr/>
                    <a:lstStyle/>
                    <a:p>
                      <a:pPr algn="ctr"/>
                      <a:r>
                        <a:rPr lang="ru-RU" sz="1400" baseline="0" dirty="0"/>
                        <a:t>12</a:t>
                      </a:r>
                    </a:p>
                  </a:txBody>
                  <a:tcPr marL="28620" marR="28620" marT="14310" marB="14310" anchor="ctr">
                    <a:lnL>
                      <a:noFill/>
                    </a:lnL>
                    <a:lnR>
                      <a:noFill/>
                    </a:lnR>
                    <a:lnT>
                      <a:noFill/>
                    </a:lnT>
                    <a:lnB>
                      <a:noFill/>
                    </a:lnB>
                    <a:solidFill>
                      <a:srgbClr val="FFFFCC"/>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1142984"/>
          <a:ext cx="9144000" cy="3145740"/>
        </p:xfrm>
        <a:graphic>
          <a:graphicData uri="http://schemas.openxmlformats.org/drawingml/2006/table">
            <a:tbl>
              <a:tblPr/>
              <a:tblGrid>
                <a:gridCol w="4572000"/>
                <a:gridCol w="4572000"/>
              </a:tblGrid>
              <a:tr h="145555">
                <a:tc>
                  <a:txBody>
                    <a:bodyPr/>
                    <a:lstStyle/>
                    <a:p>
                      <a:pPr algn="ctr"/>
                      <a:r>
                        <a:rPr lang="ru-RU" sz="1400" baseline="0" dirty="0"/>
                        <a:t>удмурты</a:t>
                      </a:r>
                    </a:p>
                  </a:txBody>
                  <a:tcPr marL="28620" marR="28620" marT="14310" marB="14310" anchor="ctr">
                    <a:lnL>
                      <a:noFill/>
                    </a:lnL>
                    <a:lnR>
                      <a:noFill/>
                    </a:lnR>
                    <a:lnT>
                      <a:noFill/>
                    </a:lnT>
                    <a:lnB>
                      <a:noFill/>
                    </a:lnB>
                    <a:solidFill>
                      <a:srgbClr val="FFFFCC"/>
                    </a:solidFill>
                  </a:tcPr>
                </a:tc>
                <a:tc>
                  <a:txBody>
                    <a:bodyPr/>
                    <a:lstStyle/>
                    <a:p>
                      <a:pPr algn="ctr"/>
                      <a:r>
                        <a:rPr lang="ru-RU" sz="1400" baseline="0"/>
                        <a:t>10</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карелы</a:t>
                      </a:r>
                    </a:p>
                  </a:txBody>
                  <a:tcPr marL="28620" marR="28620" marT="14310" marB="14310" anchor="ctr">
                    <a:lnL>
                      <a:noFill/>
                    </a:lnL>
                    <a:lnR>
                      <a:noFill/>
                    </a:lnR>
                    <a:lnT>
                      <a:noFill/>
                    </a:lnT>
                    <a:lnB>
                      <a:noFill/>
                    </a:lnB>
                    <a:solidFill>
                      <a:srgbClr val="FFFFCC"/>
                    </a:solidFill>
                  </a:tcPr>
                </a:tc>
                <a:tc>
                  <a:txBody>
                    <a:bodyPr/>
                    <a:lstStyle/>
                    <a:p>
                      <a:pPr algn="ctr"/>
                      <a:r>
                        <a:rPr lang="ru-RU" sz="1400" baseline="0"/>
                        <a:t>8</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dirty="0"/>
                        <a:t>эстонцы</a:t>
                      </a:r>
                    </a:p>
                  </a:txBody>
                  <a:tcPr marL="28620" marR="28620" marT="14310" marB="14310" anchor="ctr">
                    <a:lnL>
                      <a:noFill/>
                    </a:lnL>
                    <a:lnR>
                      <a:noFill/>
                    </a:lnR>
                    <a:lnT>
                      <a:noFill/>
                    </a:lnT>
                    <a:lnB>
                      <a:noFill/>
                    </a:lnB>
                    <a:solidFill>
                      <a:srgbClr val="FFFFCC"/>
                    </a:solidFill>
                  </a:tcPr>
                </a:tc>
                <a:tc>
                  <a:txBody>
                    <a:bodyPr/>
                    <a:lstStyle/>
                    <a:p>
                      <a:pPr algn="ctr"/>
                      <a:r>
                        <a:rPr lang="ru-RU" sz="1400" baseline="0"/>
                        <a:t>8</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калмыки</a:t>
                      </a:r>
                    </a:p>
                  </a:txBody>
                  <a:tcPr marL="28620" marR="28620" marT="14310" marB="14310" anchor="ctr">
                    <a:lnL>
                      <a:noFill/>
                    </a:lnL>
                    <a:lnR>
                      <a:noFill/>
                    </a:lnR>
                    <a:lnT>
                      <a:noFill/>
                    </a:lnT>
                    <a:lnB>
                      <a:noFill/>
                    </a:lnB>
                    <a:solidFill>
                      <a:srgbClr val="FFFFCC"/>
                    </a:solidFill>
                  </a:tcPr>
                </a:tc>
                <a:tc>
                  <a:txBody>
                    <a:bodyPr/>
                    <a:lstStyle/>
                    <a:p>
                      <a:pPr algn="ctr"/>
                      <a:r>
                        <a:rPr lang="ru-RU" sz="1400" baseline="0"/>
                        <a:t>8</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кабардинцы</a:t>
                      </a:r>
                    </a:p>
                  </a:txBody>
                  <a:tcPr marL="28620" marR="28620" marT="14310" marB="14310" anchor="ctr">
                    <a:lnL>
                      <a:noFill/>
                    </a:lnL>
                    <a:lnR>
                      <a:noFill/>
                    </a:lnR>
                    <a:lnT>
                      <a:noFill/>
                    </a:lnT>
                    <a:lnB>
                      <a:noFill/>
                    </a:lnB>
                    <a:solidFill>
                      <a:srgbClr val="FFFFCC"/>
                    </a:solidFill>
                  </a:tcPr>
                </a:tc>
                <a:tc>
                  <a:txBody>
                    <a:bodyPr/>
                    <a:lstStyle/>
                    <a:p>
                      <a:pPr algn="ctr"/>
                      <a:r>
                        <a:rPr lang="ru-RU" sz="1400" baseline="0" dirty="0"/>
                        <a:t>7</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адыгейцы</a:t>
                      </a:r>
                    </a:p>
                  </a:txBody>
                  <a:tcPr marL="28620" marR="28620" marT="14310" marB="14310" anchor="ctr">
                    <a:lnL>
                      <a:noFill/>
                    </a:lnL>
                    <a:lnR>
                      <a:noFill/>
                    </a:lnR>
                    <a:lnT>
                      <a:noFill/>
                    </a:lnT>
                    <a:lnB>
                      <a:noFill/>
                    </a:lnB>
                    <a:solidFill>
                      <a:srgbClr val="FFFFCC"/>
                    </a:solidFill>
                  </a:tcPr>
                </a:tc>
                <a:tc>
                  <a:txBody>
                    <a:bodyPr/>
                    <a:lstStyle/>
                    <a:p>
                      <a:pPr algn="ctr"/>
                      <a:r>
                        <a:rPr lang="ru-RU" sz="1400" baseline="0" dirty="0"/>
                        <a:t>6</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абхазы</a:t>
                      </a:r>
                    </a:p>
                  </a:txBody>
                  <a:tcPr marL="28620" marR="28620" marT="14310" marB="14310" anchor="ctr">
                    <a:lnL>
                      <a:noFill/>
                    </a:lnL>
                    <a:lnR>
                      <a:noFill/>
                    </a:lnR>
                    <a:lnT>
                      <a:noFill/>
                    </a:lnT>
                    <a:lnB>
                      <a:noFill/>
                    </a:lnB>
                    <a:solidFill>
                      <a:srgbClr val="FFFFCC"/>
                    </a:solidFill>
                  </a:tcPr>
                </a:tc>
                <a:tc>
                  <a:txBody>
                    <a:bodyPr/>
                    <a:lstStyle/>
                    <a:p>
                      <a:pPr algn="ctr"/>
                      <a:r>
                        <a:rPr lang="ru-RU" sz="1400" baseline="0" dirty="0"/>
                        <a:t>5</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буряты</a:t>
                      </a:r>
                    </a:p>
                  </a:txBody>
                  <a:tcPr marL="28620" marR="28620" marT="14310" marB="14310" anchor="ctr">
                    <a:lnL>
                      <a:noFill/>
                    </a:lnL>
                    <a:lnR>
                      <a:noFill/>
                    </a:lnR>
                    <a:lnT>
                      <a:noFill/>
                    </a:lnT>
                    <a:lnB>
                      <a:noFill/>
                    </a:lnB>
                    <a:solidFill>
                      <a:srgbClr val="FFFFCC"/>
                    </a:solidFill>
                  </a:tcPr>
                </a:tc>
                <a:tc>
                  <a:txBody>
                    <a:bodyPr/>
                    <a:lstStyle/>
                    <a:p>
                      <a:pPr algn="ctr"/>
                      <a:r>
                        <a:rPr lang="ru-RU" sz="1400" baseline="0" dirty="0"/>
                        <a:t>4</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якуты</a:t>
                      </a:r>
                    </a:p>
                  </a:txBody>
                  <a:tcPr marL="28620" marR="28620" marT="14310" marB="14310" anchor="ctr">
                    <a:lnL>
                      <a:noFill/>
                    </a:lnL>
                    <a:lnR>
                      <a:noFill/>
                    </a:lnR>
                    <a:lnT>
                      <a:noFill/>
                    </a:lnT>
                    <a:lnB>
                      <a:noFill/>
                    </a:lnB>
                    <a:solidFill>
                      <a:srgbClr val="FFFFCC"/>
                    </a:solidFill>
                  </a:tcPr>
                </a:tc>
                <a:tc>
                  <a:txBody>
                    <a:bodyPr/>
                    <a:lstStyle/>
                    <a:p>
                      <a:pPr algn="ctr"/>
                      <a:r>
                        <a:rPr lang="ru-RU" sz="1400" baseline="0" dirty="0"/>
                        <a:t>3</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молдаване</a:t>
                      </a:r>
                    </a:p>
                  </a:txBody>
                  <a:tcPr marL="28620" marR="28620" marT="14310" marB="14310" anchor="ctr">
                    <a:lnL>
                      <a:noFill/>
                    </a:lnL>
                    <a:lnR>
                      <a:noFill/>
                    </a:lnR>
                    <a:lnT>
                      <a:noFill/>
                    </a:lnT>
                    <a:lnB>
                      <a:noFill/>
                    </a:lnB>
                    <a:solidFill>
                      <a:srgbClr val="FFFFCC"/>
                    </a:solidFill>
                  </a:tcPr>
                </a:tc>
                <a:tc>
                  <a:txBody>
                    <a:bodyPr/>
                    <a:lstStyle/>
                    <a:p>
                      <a:pPr algn="ctr"/>
                      <a:r>
                        <a:rPr lang="ru-RU" sz="1400" baseline="0" dirty="0"/>
                        <a:t>2</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чеченцы</a:t>
                      </a:r>
                    </a:p>
                  </a:txBody>
                  <a:tcPr marL="28620" marR="28620" marT="14310" marB="14310" anchor="ctr">
                    <a:lnL>
                      <a:noFill/>
                    </a:lnL>
                    <a:lnR>
                      <a:noFill/>
                    </a:lnR>
                    <a:lnT>
                      <a:noFill/>
                    </a:lnT>
                    <a:lnB>
                      <a:noFill/>
                    </a:lnB>
                    <a:solidFill>
                      <a:srgbClr val="FFFFCC"/>
                    </a:solidFill>
                  </a:tcPr>
                </a:tc>
                <a:tc>
                  <a:txBody>
                    <a:bodyPr/>
                    <a:lstStyle/>
                    <a:p>
                      <a:pPr algn="ctr"/>
                      <a:r>
                        <a:rPr lang="ru-RU" sz="1400" baseline="0"/>
                        <a:t>1</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эвенки</a:t>
                      </a:r>
                    </a:p>
                  </a:txBody>
                  <a:tcPr marL="28620" marR="28620" marT="14310" marB="14310" anchor="ctr">
                    <a:lnL>
                      <a:noFill/>
                    </a:lnL>
                    <a:lnR>
                      <a:noFill/>
                    </a:lnR>
                    <a:lnT>
                      <a:noFill/>
                    </a:lnT>
                    <a:lnB>
                      <a:noFill/>
                    </a:lnB>
                    <a:solidFill>
                      <a:srgbClr val="FFFFCC"/>
                    </a:solidFill>
                  </a:tcPr>
                </a:tc>
                <a:tc>
                  <a:txBody>
                    <a:bodyPr/>
                    <a:lstStyle/>
                    <a:p>
                      <a:pPr algn="ctr"/>
                      <a:r>
                        <a:rPr lang="ru-RU" sz="1400" baseline="0" dirty="0"/>
                        <a:t>1</a:t>
                      </a:r>
                    </a:p>
                  </a:txBody>
                  <a:tcPr marL="28620" marR="28620" marT="14310" marB="14310" anchor="ctr">
                    <a:lnL>
                      <a:noFill/>
                    </a:lnL>
                    <a:lnR>
                      <a:noFill/>
                    </a:lnR>
                    <a:lnT>
                      <a:noFill/>
                    </a:lnT>
                    <a:lnB>
                      <a:noFill/>
                    </a:lnB>
                    <a:solidFill>
                      <a:srgbClr val="FFFFCC"/>
                    </a:solidFill>
                  </a:tcPr>
                </a:tc>
              </a:tr>
              <a:tr h="145555">
                <a:tc>
                  <a:txBody>
                    <a:bodyPr/>
                    <a:lstStyle/>
                    <a:p>
                      <a:pPr algn="ctr"/>
                      <a:r>
                        <a:rPr lang="ru-RU" sz="1400" baseline="0"/>
                        <a:t>итоги</a:t>
                      </a:r>
                    </a:p>
                  </a:txBody>
                  <a:tcPr marL="28620" marR="28620" marT="14310" marB="14310" anchor="ctr">
                    <a:lnL>
                      <a:noFill/>
                    </a:lnL>
                    <a:lnR>
                      <a:noFill/>
                    </a:lnR>
                    <a:lnT>
                      <a:noFill/>
                    </a:lnT>
                    <a:lnB>
                      <a:noFill/>
                    </a:lnB>
                    <a:solidFill>
                      <a:srgbClr val="FFFFCC"/>
                    </a:solidFill>
                  </a:tcPr>
                </a:tc>
                <a:tc>
                  <a:txBody>
                    <a:bodyPr/>
                    <a:lstStyle/>
                    <a:p>
                      <a:pPr algn="ctr"/>
                      <a:r>
                        <a:rPr lang="ru-RU" sz="1400" baseline="0" dirty="0"/>
                        <a:t>11564</a:t>
                      </a:r>
                    </a:p>
                  </a:txBody>
                  <a:tcPr marL="28620" marR="28620" marT="14310" marB="14310" anchor="ctr">
                    <a:lnL>
                      <a:noFill/>
                    </a:lnL>
                    <a:lnR>
                      <a:noFill/>
                    </a:lnR>
                    <a:lnT>
                      <a:noFill/>
                    </a:lnT>
                    <a:lnB>
                      <a:noFill/>
                    </a:lnB>
                    <a:solidFill>
                      <a:srgbClr val="FFFFCC"/>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Никто не забыт….</a:t>
            </a:r>
            <a:endParaRPr lang="ru-RU" dirty="0"/>
          </a:p>
        </p:txBody>
      </p:sp>
      <p:pic>
        <p:nvPicPr>
          <p:cNvPr id="40962" name="Picture 2" descr="C:\Users\User\Desktop\9mayo26.jpg"/>
          <p:cNvPicPr>
            <a:picLocks noChangeAspect="1" noChangeArrowheads="1"/>
          </p:cNvPicPr>
          <p:nvPr/>
        </p:nvPicPr>
        <p:blipFill>
          <a:blip r:embed="rId2"/>
          <a:srcRect/>
          <a:stretch>
            <a:fillRect/>
          </a:stretch>
        </p:blipFill>
        <p:spPr bwMode="auto">
          <a:xfrm>
            <a:off x="1142976" y="1428736"/>
            <a:ext cx="6786610" cy="508995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4500562" cy="6740307"/>
          </a:xfrm>
          <a:prstGeom prst="rect">
            <a:avLst/>
          </a:prstGeom>
          <a:solidFill>
            <a:schemeClr val="accent2">
              <a:lumMod val="60000"/>
              <a:lumOff val="40000"/>
            </a:schemeClr>
          </a:solidFill>
        </p:spPr>
        <p:txBody>
          <a:bodyPr wrap="square">
            <a:spAutoFit/>
          </a:bodyPr>
          <a:lstStyle/>
          <a:p>
            <a:r>
              <a:rPr lang="ru-RU" sz="1600" dirty="0" smtClean="0"/>
              <a:t>Война потребовала от народа величайшего напряжения сил и огромных жертв в общенациональном масштабе, раскрыла стойкость и мужество советского человека, способность к самопожертвованию во имя свободы и независимости Родины. В годы войны героизм стал массовым, стал нормой поведения советских людей. Тысячи солдат и офицеров обессмертили свои имена при обороне Брестской крепости, Одессы, Севастополя, Киева, Ленинграда, Новороссийска, в битве под Москвой, Сталинградом, Курском, на Северном Кавказе, Днепре, в предгорьях Карпат, при штурме Берлина и в других сражениях.</a:t>
            </a:r>
          </a:p>
          <a:p>
            <a:r>
              <a:rPr lang="ru-RU" sz="1600" dirty="0" smtClean="0"/>
              <a:t>За героические подвиги в Великой Отечественной войне звания Героя Советского Союза удостоены свыше 11 тыс. человек (часть – посмертно), из них 104 – дважды, трое – трижды (</a:t>
            </a:r>
            <a:r>
              <a:rPr lang="ru-RU" sz="1600" b="1" dirty="0" smtClean="0">
                <a:hlinkClick r:id="rId2"/>
              </a:rPr>
              <a:t>Г.К. Жуков</a:t>
            </a:r>
            <a:r>
              <a:rPr lang="ru-RU" sz="1600" dirty="0" smtClean="0"/>
              <a:t>, </a:t>
            </a:r>
            <a:r>
              <a:rPr lang="ru-RU" sz="1600" b="1" dirty="0" smtClean="0">
                <a:hlinkClick r:id="rId3"/>
              </a:rPr>
              <a:t>И.Н. </a:t>
            </a:r>
            <a:r>
              <a:rPr lang="ru-RU" sz="1600" b="1" dirty="0" err="1" smtClean="0">
                <a:hlinkClick r:id="rId3"/>
              </a:rPr>
              <a:t>Кожедуб</a:t>
            </a:r>
            <a:r>
              <a:rPr lang="ru-RU" sz="1600" dirty="0" smtClean="0"/>
              <a:t> и </a:t>
            </a:r>
            <a:r>
              <a:rPr lang="ru-RU" sz="1600" b="1" dirty="0" smtClean="0">
                <a:hlinkClick r:id="rId4"/>
              </a:rPr>
              <a:t>А.И. </a:t>
            </a:r>
            <a:r>
              <a:rPr lang="ru-RU" sz="1600" b="1" dirty="0" err="1" smtClean="0">
                <a:hlinkClick r:id="rId4"/>
              </a:rPr>
              <a:t>Покрышкин</a:t>
            </a:r>
            <a:r>
              <a:rPr lang="ru-RU" sz="1600" dirty="0" smtClean="0"/>
              <a:t>). Первыми в годы войны этого звания были удостоены советские летчики М. П. Жуков, С. И. </a:t>
            </a:r>
            <a:r>
              <a:rPr lang="ru-RU" sz="1600" dirty="0" err="1" smtClean="0"/>
              <a:t>Здоровцев</a:t>
            </a:r>
            <a:r>
              <a:rPr lang="ru-RU" sz="1600" dirty="0" smtClean="0"/>
              <a:t> и П. Т. Харитонов, таранившие фашистские самолеты на подступах к Ленинграду.</a:t>
            </a:r>
          </a:p>
          <a:p>
            <a:r>
              <a:rPr lang="ru-RU" sz="1600" dirty="0" smtClean="0"/>
              <a:t> </a:t>
            </a:r>
            <a:endParaRPr lang="ru-RU" sz="1600" dirty="0"/>
          </a:p>
        </p:txBody>
      </p:sp>
      <p:sp>
        <p:nvSpPr>
          <p:cNvPr id="15362" name="AutoShape 2" descr="http://nevsepic.com.ua/uploads/posts/2011-10/1317673738_cccp-medals-059_www.nevsepic.com.u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64" name="Picture 4" descr="http://nevsepic.com.ua/uploads/posts/2011-10/1317673738_cccp-medals-059_www.nevsepic.com.ua.jpg"/>
          <p:cNvPicPr>
            <a:picLocks noChangeAspect="1" noChangeArrowheads="1"/>
          </p:cNvPicPr>
          <p:nvPr/>
        </p:nvPicPr>
        <p:blipFill>
          <a:blip r:embed="rId5"/>
          <a:srcRect/>
          <a:stretch>
            <a:fillRect/>
          </a:stretch>
        </p:blipFill>
        <p:spPr bwMode="auto">
          <a:xfrm>
            <a:off x="4929190" y="500042"/>
            <a:ext cx="3714776" cy="584084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8358246" cy="2308324"/>
          </a:xfrm>
          <a:prstGeom prst="rect">
            <a:avLst/>
          </a:prstGeom>
          <a:solidFill>
            <a:schemeClr val="accent2">
              <a:lumMod val="60000"/>
              <a:lumOff val="40000"/>
            </a:schemeClr>
          </a:solidFill>
        </p:spPr>
        <p:txBody>
          <a:bodyPr wrap="square">
            <a:spAutoFit/>
          </a:bodyPr>
          <a:lstStyle/>
          <a:p>
            <a:r>
              <a:rPr lang="ru-RU" dirty="0" smtClean="0"/>
              <a:t>Всего в военное время в сухопутных войсках было воспитано свыше восьми тысяч героев, в том числе 1800 артиллеристов, 1142 танкиста, 650 воинов инженерных войск, свыше 290 связистов, 93 воина ПВО, 52 воина войскового тыла, 44 медика; в Военно-Воздушных Силах – свыше 2400 человек; в Военно-Морском Флоте – свыше 500 человек; партизан, подпольщиков и советских разведчиков – около 400; пограничников – свыше 150 человек</a:t>
            </a:r>
            <a:r>
              <a:rPr lang="ru-RU" dirty="0" smtClean="0"/>
              <a:t>.</a:t>
            </a:r>
          </a:p>
          <a:p>
            <a:r>
              <a:rPr lang="ru-RU" dirty="0" smtClean="0"/>
              <a:t>Вот лишь некоторый из защитников…. </a:t>
            </a:r>
            <a:endParaRPr lang="ru-RU" dirty="0"/>
          </a:p>
        </p:txBody>
      </p:sp>
      <p:pic>
        <p:nvPicPr>
          <p:cNvPr id="13314" name="Picture 2" descr="http://fototelegraf.ru/wp-content/uploads/2012/05/den-pobedy-10-27.jpg"/>
          <p:cNvPicPr>
            <a:picLocks noChangeAspect="1" noChangeArrowheads="1"/>
          </p:cNvPicPr>
          <p:nvPr/>
        </p:nvPicPr>
        <p:blipFill>
          <a:blip r:embed="rId2"/>
          <a:srcRect/>
          <a:stretch>
            <a:fillRect/>
          </a:stretch>
        </p:blipFill>
        <p:spPr bwMode="auto">
          <a:xfrm>
            <a:off x="1500166" y="2714620"/>
            <a:ext cx="6715138" cy="385762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В.В.Талалихин"/>
          <p:cNvPicPr>
            <a:picLocks noChangeAspect="1" noChangeArrowheads="1"/>
          </p:cNvPicPr>
          <p:nvPr/>
        </p:nvPicPr>
        <p:blipFill>
          <a:blip r:embed="rId2"/>
          <a:srcRect/>
          <a:stretch>
            <a:fillRect/>
          </a:stretch>
        </p:blipFill>
        <p:spPr bwMode="auto">
          <a:xfrm>
            <a:off x="0" y="1000108"/>
            <a:ext cx="1988479" cy="2571768"/>
          </a:xfrm>
          <a:prstGeom prst="rect">
            <a:avLst/>
          </a:prstGeom>
          <a:noFill/>
        </p:spPr>
      </p:pic>
      <p:sp>
        <p:nvSpPr>
          <p:cNvPr id="3" name="Прямоугольник 2"/>
          <p:cNvSpPr/>
          <p:nvPr/>
        </p:nvSpPr>
        <p:spPr>
          <a:xfrm>
            <a:off x="2357422" y="214290"/>
            <a:ext cx="4959499" cy="461665"/>
          </a:xfrm>
          <a:prstGeom prst="rect">
            <a:avLst/>
          </a:prstGeom>
          <a:solidFill>
            <a:schemeClr val="accent2">
              <a:lumMod val="75000"/>
            </a:schemeClr>
          </a:solidFill>
        </p:spPr>
        <p:txBody>
          <a:bodyPr wrap="none">
            <a:spAutoFit/>
          </a:bodyPr>
          <a:lstStyle/>
          <a:p>
            <a:r>
              <a:rPr lang="ru-RU" sz="2400" b="1" dirty="0" smtClean="0"/>
              <a:t>Виктор Васильевич Талалихин</a:t>
            </a:r>
            <a:endParaRPr lang="ru-RU" sz="2400" b="1" dirty="0"/>
          </a:p>
        </p:txBody>
      </p:sp>
      <p:sp>
        <p:nvSpPr>
          <p:cNvPr id="4" name="Прямоугольник 3"/>
          <p:cNvSpPr/>
          <p:nvPr/>
        </p:nvSpPr>
        <p:spPr>
          <a:xfrm>
            <a:off x="2214546" y="1000108"/>
            <a:ext cx="6143652" cy="2585323"/>
          </a:xfrm>
          <a:prstGeom prst="rect">
            <a:avLst/>
          </a:prstGeom>
          <a:solidFill>
            <a:schemeClr val="accent2">
              <a:lumMod val="60000"/>
              <a:lumOff val="40000"/>
            </a:schemeClr>
          </a:solidFill>
        </p:spPr>
        <p:txBody>
          <a:bodyPr wrap="square">
            <a:spAutoFit/>
          </a:bodyPr>
          <a:lstStyle/>
          <a:p>
            <a:r>
              <a:rPr lang="ru-RU" dirty="0" smtClean="0"/>
              <a:t>Родился 18 сентября 1918 года в с. Тепловке </a:t>
            </a:r>
            <a:r>
              <a:rPr lang="ru-RU" dirty="0" err="1" smtClean="0"/>
              <a:t>Вольского</a:t>
            </a:r>
            <a:r>
              <a:rPr lang="ru-RU" dirty="0" smtClean="0"/>
              <a:t> района Саратовской области. Русский. После окончания фабрично-заводского училища работал на Московском мясокомбинате, одновременно учился в аэроклубе. Окончил </a:t>
            </a:r>
            <a:r>
              <a:rPr lang="ru-RU" dirty="0" err="1" smtClean="0"/>
              <a:t>Борисоглебокое</a:t>
            </a:r>
            <a:r>
              <a:rPr lang="ru-RU" dirty="0" smtClean="0"/>
              <a:t> военное авиационное училище летчиков. Принимал участие в советско-финской войне 1939 – 1940 годов. Совершил 47 боевых вылетов, сбил 4 финских самолёта, за что награждён орденом Красной Звезды (1940).</a:t>
            </a:r>
            <a:endParaRPr lang="ru-RU" dirty="0"/>
          </a:p>
        </p:txBody>
      </p:sp>
      <p:sp>
        <p:nvSpPr>
          <p:cNvPr id="5" name="Прямоугольник 4"/>
          <p:cNvSpPr/>
          <p:nvPr/>
        </p:nvSpPr>
        <p:spPr>
          <a:xfrm>
            <a:off x="357158" y="3786190"/>
            <a:ext cx="8429684" cy="2800767"/>
          </a:xfrm>
          <a:prstGeom prst="rect">
            <a:avLst/>
          </a:prstGeom>
          <a:solidFill>
            <a:schemeClr val="accent2">
              <a:lumMod val="60000"/>
              <a:lumOff val="40000"/>
            </a:schemeClr>
          </a:solidFill>
        </p:spPr>
        <p:txBody>
          <a:bodyPr wrap="square">
            <a:spAutoFit/>
          </a:bodyPr>
          <a:lstStyle/>
          <a:p>
            <a:r>
              <a:rPr lang="ru-RU" sz="1600" dirty="0" smtClean="0"/>
              <a:t>В Великую Отечественную должность Талалихина – заместитель командира эскадрильи 177-го истребительного авиаполка, который входил в состав 6-го истребительного авиакорпуса, прикрывавшего небо Москвы. Поздним вечером 6 августа 1941 г. Талалихин на истребителе И-16 вылетел для отражения очередного налета вражеской авиации на столицу. На высоте около пяти километров над деревнями Добрыниха и </a:t>
            </a:r>
            <a:r>
              <a:rPr lang="ru-RU" sz="1600" dirty="0" err="1" smtClean="0"/>
              <a:t>Щеглятьево</a:t>
            </a:r>
            <a:r>
              <a:rPr lang="ru-RU" sz="1600" dirty="0" smtClean="0"/>
              <a:t> летчик заметил германский бомбардировщик «Хейнкель-111». Виктор немедленно пошел на сближение с врагом и, поймав «немца» в прицел, открыл огонь. «</a:t>
            </a:r>
            <a:r>
              <a:rPr lang="ru-RU" sz="1600" dirty="0" err="1" smtClean="0"/>
              <a:t>Хейнкель</a:t>
            </a:r>
            <a:r>
              <a:rPr lang="ru-RU" sz="1600" dirty="0" smtClean="0"/>
              <a:t>» Дважды умело увернулся от пулеметных очередей советского «ястребка». Наконец Талалихину удалось поразить правый двигатель бомбардировщика, но тот, постепенно снижаясь и ведя ответный огонь, продолжал упрямо двигаться к Москве...</a:t>
            </a:r>
            <a:endParaRPr lang="ru-RU"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Талалихин В.В."/>
          <p:cNvPicPr>
            <a:picLocks noChangeAspect="1" noChangeArrowheads="1"/>
          </p:cNvPicPr>
          <p:nvPr/>
        </p:nvPicPr>
        <p:blipFill>
          <a:blip r:embed="rId2"/>
          <a:srcRect/>
          <a:stretch>
            <a:fillRect/>
          </a:stretch>
        </p:blipFill>
        <p:spPr bwMode="auto">
          <a:xfrm>
            <a:off x="5647301" y="1071546"/>
            <a:ext cx="3496699" cy="4429156"/>
          </a:xfrm>
          <a:prstGeom prst="rect">
            <a:avLst/>
          </a:prstGeom>
          <a:noFill/>
        </p:spPr>
      </p:pic>
      <p:sp>
        <p:nvSpPr>
          <p:cNvPr id="3" name="Прямоугольник 2"/>
          <p:cNvSpPr/>
          <p:nvPr/>
        </p:nvSpPr>
        <p:spPr>
          <a:xfrm>
            <a:off x="0" y="0"/>
            <a:ext cx="5500694" cy="6986528"/>
          </a:xfrm>
          <a:prstGeom prst="rect">
            <a:avLst/>
          </a:prstGeom>
          <a:solidFill>
            <a:schemeClr val="accent2">
              <a:lumMod val="60000"/>
              <a:lumOff val="40000"/>
            </a:schemeClr>
          </a:solidFill>
        </p:spPr>
        <p:txBody>
          <a:bodyPr wrap="square">
            <a:spAutoFit/>
          </a:bodyPr>
          <a:lstStyle/>
          <a:p>
            <a:r>
              <a:rPr lang="ru-RU" sz="1600" dirty="0" smtClean="0"/>
              <a:t>Пулей Талалихина ранило в руку. И патроны, как на грех, кончились. «Надо таранить», – понял летчик и, резко увеличив скорость – будь что будет! – бросил своего «ишачка» на хвост «</a:t>
            </a:r>
            <a:r>
              <a:rPr lang="ru-RU" sz="1600" dirty="0" err="1" smtClean="0"/>
              <a:t>Хейнкеля</a:t>
            </a:r>
            <a:r>
              <a:rPr lang="ru-RU" sz="1600" dirty="0" smtClean="0"/>
              <a:t>»... Ночной таран (на часах было 23.28) оказался успешным. Вражеский бомбардировщик беспомощно закувыркался вниз.</a:t>
            </a:r>
          </a:p>
          <a:p>
            <a:r>
              <a:rPr lang="ru-RU" sz="1600" dirty="0" smtClean="0"/>
              <a:t>Звание Героя Советского Союза с вручением ордена Ленина и медали "Золотая Звезда" Виктору Васильевичу Талалихину присвоено Указом Президиума Верховного Совета СССР от 8 августа 1941 года за ночной таран вражеского бомбардировщика. Надо заметить, что Талалихин не был первым летчиком, применившим ночной таран. Еще 25 октября 1937 г. в небе Испании советский старший лейтенант Евгений Степанов на своем И-15 успешно таранил бомбардировщик «Савойя-Маркетти-79». Но в русском небе первый ночной таран совершил именно Талалихин</a:t>
            </a:r>
            <a:r>
              <a:rPr lang="ru-RU" sz="1600" dirty="0" smtClean="0"/>
              <a:t>.</a:t>
            </a:r>
            <a:r>
              <a:rPr lang="ru-RU" sz="1600" dirty="0" smtClean="0"/>
              <a:t> Погиб смертью храбрых в неравной схватке с фашистскими истребителями 27 октября 1941 года. 27 октября Виктор Талалихин отправился во главе звена из шести истребителей на прикрытие наземных войск в район Подольска. Над деревней Каменка звено было атаковано шестеркой «Мессершмитов-109». Талалихин принял бой и сбил один вражеский самолет. На него тут же «насели» сразу три «</a:t>
            </a:r>
            <a:r>
              <a:rPr lang="ru-RU" sz="1600" dirty="0" err="1" smtClean="0"/>
              <a:t>мессера</a:t>
            </a:r>
            <a:r>
              <a:rPr lang="ru-RU" sz="1600" dirty="0" smtClean="0"/>
              <a:t>». В неравном бою Виктору удалось зажечь еще одного противника. Но тут рядом с его самолетом разорвался снаряд...</a:t>
            </a:r>
            <a:endParaRPr lang="ru-RU"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Красноперов"/>
          <p:cNvPicPr>
            <a:picLocks noChangeAspect="1" noChangeArrowheads="1"/>
          </p:cNvPicPr>
          <p:nvPr/>
        </p:nvPicPr>
        <p:blipFill>
          <a:blip r:embed="rId2"/>
          <a:srcRect/>
          <a:stretch>
            <a:fillRect/>
          </a:stretch>
        </p:blipFill>
        <p:spPr bwMode="auto">
          <a:xfrm>
            <a:off x="6215074" y="1142984"/>
            <a:ext cx="2716133" cy="3714776"/>
          </a:xfrm>
          <a:prstGeom prst="rect">
            <a:avLst/>
          </a:prstGeom>
          <a:noFill/>
        </p:spPr>
      </p:pic>
      <p:sp>
        <p:nvSpPr>
          <p:cNvPr id="3" name="Прямоугольник 2"/>
          <p:cNvSpPr/>
          <p:nvPr/>
        </p:nvSpPr>
        <p:spPr>
          <a:xfrm>
            <a:off x="1000100" y="142852"/>
            <a:ext cx="6194324" cy="523220"/>
          </a:xfrm>
          <a:prstGeom prst="rect">
            <a:avLst/>
          </a:prstGeom>
          <a:solidFill>
            <a:schemeClr val="accent2">
              <a:lumMod val="75000"/>
            </a:schemeClr>
          </a:solidFill>
        </p:spPr>
        <p:txBody>
          <a:bodyPr wrap="none">
            <a:spAutoFit/>
          </a:bodyPr>
          <a:lstStyle/>
          <a:p>
            <a:r>
              <a:rPr lang="ru-RU" sz="2800" b="1" dirty="0" smtClean="0"/>
              <a:t>Красноперов Сергей Леонидович</a:t>
            </a:r>
            <a:endParaRPr lang="ru-RU" sz="2800" b="1" dirty="0"/>
          </a:p>
        </p:txBody>
      </p:sp>
      <p:sp>
        <p:nvSpPr>
          <p:cNvPr id="4" name="Прямоугольник 3"/>
          <p:cNvSpPr/>
          <p:nvPr/>
        </p:nvSpPr>
        <p:spPr>
          <a:xfrm>
            <a:off x="0" y="642918"/>
            <a:ext cx="6143636" cy="4524315"/>
          </a:xfrm>
          <a:prstGeom prst="rect">
            <a:avLst/>
          </a:prstGeom>
          <a:solidFill>
            <a:schemeClr val="accent2">
              <a:lumMod val="60000"/>
              <a:lumOff val="40000"/>
            </a:schemeClr>
          </a:solidFill>
        </p:spPr>
        <p:txBody>
          <a:bodyPr wrap="square">
            <a:spAutoFit/>
          </a:bodyPr>
          <a:lstStyle/>
          <a:p>
            <a:r>
              <a:rPr lang="ru-RU" sz="1600" dirty="0" smtClean="0"/>
              <a:t>Красноперов Сергей Леонидович родился 23 июля 1923 года в деревне Покровка </a:t>
            </a:r>
            <a:r>
              <a:rPr lang="ru-RU" sz="1600" dirty="0" err="1" smtClean="0"/>
              <a:t>Чернушинского</a:t>
            </a:r>
            <a:r>
              <a:rPr lang="ru-RU" sz="1600" dirty="0" smtClean="0"/>
              <a:t> района. В мае 1941 года добровольцем ушел в ряды Советской Армии</a:t>
            </a:r>
            <a:r>
              <a:rPr lang="ru-RU" sz="1600" dirty="0" smtClean="0"/>
              <a:t>.</a:t>
            </a:r>
            <a:r>
              <a:rPr lang="ru-RU" sz="1600" dirty="0" smtClean="0"/>
              <a:t> Звание Героя Советского Союза присвоено 4 февраля 1944 года. Погиб в бою 24 июня 1944 года. "14 марта 1943 года. Летчик-штурмовик Сергей Красноперов совершает один за другим два вылета на штурмовку порта </a:t>
            </a:r>
            <a:r>
              <a:rPr lang="ru-RU" sz="1600" dirty="0" err="1" smtClean="0"/>
              <a:t>Темркж</a:t>
            </a:r>
            <a:r>
              <a:rPr lang="ru-RU" sz="1600" dirty="0" smtClean="0"/>
              <a:t>. Ведя шестерку "илов", он поджег у причала порта катер. Во второй вылет вражеский снаряд угодил в мотор. Яркое пламя на мгновение, как показалось Красноперову, затмило солнце и сразу же исчезло в густом черном дыму. Красноперов выключил зажигание, перекрыл бензин и попытался вести самолет к линии фронта. Однако через несколько минут стало ясно, что спасти самолет не удастся. А под крылом - сплошное болото. Выход один: идти на посадку. Едва горящая машина коснулась фюзеляжем болотных кочек, едва успел летчик выскочить из нее и чуть отбежать в сторону, прогрохотал взрыв.</a:t>
            </a:r>
            <a:endParaRPr lang="ru-RU" sz="1600" dirty="0"/>
          </a:p>
        </p:txBody>
      </p:sp>
      <p:sp>
        <p:nvSpPr>
          <p:cNvPr id="5" name="Прямоугольник 4"/>
          <p:cNvSpPr/>
          <p:nvPr/>
        </p:nvSpPr>
        <p:spPr>
          <a:xfrm>
            <a:off x="0" y="5042118"/>
            <a:ext cx="9144000" cy="1815882"/>
          </a:xfrm>
          <a:prstGeom prst="rect">
            <a:avLst/>
          </a:prstGeom>
          <a:solidFill>
            <a:schemeClr val="accent2">
              <a:lumMod val="60000"/>
              <a:lumOff val="40000"/>
            </a:schemeClr>
          </a:solidFill>
        </p:spPr>
        <p:txBody>
          <a:bodyPr wrap="square">
            <a:spAutoFit/>
          </a:bodyPr>
          <a:lstStyle/>
          <a:p>
            <a:r>
              <a:rPr lang="ru-RU" sz="1600" dirty="0" smtClean="0"/>
              <a:t>Через несколько дней Красноперов снова в воздухе, и в журнале боевых действий командира звена 502-го штурмового авиационного полка младшего лейтенанта Красноперова Сергея Леонидовича появилась краткая запись: "23.03.43". Двумя вылетами уничтожил автоколонну в районе ст. Крымской. Уничтожил автомашин – 1, создано очагов пожара – 2". 4 апреля Красноперов штурмовал живую силу и огневые средства в районе высоты 204,3 метра. В следующем вылете штурмовал артиллерию и огневые точки в районе станции Крымская. При этом уничтожил два танка, одно орудие и миномет.</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Матросов"/>
          <p:cNvPicPr>
            <a:picLocks noChangeAspect="1" noChangeArrowheads="1"/>
          </p:cNvPicPr>
          <p:nvPr/>
        </p:nvPicPr>
        <p:blipFill>
          <a:blip r:embed="rId2"/>
          <a:srcRect/>
          <a:stretch>
            <a:fillRect/>
          </a:stretch>
        </p:blipFill>
        <p:spPr bwMode="auto">
          <a:xfrm>
            <a:off x="214282" y="285728"/>
            <a:ext cx="2225567" cy="3214710"/>
          </a:xfrm>
          <a:prstGeom prst="rect">
            <a:avLst/>
          </a:prstGeom>
          <a:noFill/>
        </p:spPr>
      </p:pic>
      <p:sp>
        <p:nvSpPr>
          <p:cNvPr id="3" name="Прямоугольник 2"/>
          <p:cNvSpPr/>
          <p:nvPr/>
        </p:nvSpPr>
        <p:spPr>
          <a:xfrm>
            <a:off x="3214678" y="0"/>
            <a:ext cx="5174815" cy="461665"/>
          </a:xfrm>
          <a:prstGeom prst="rect">
            <a:avLst/>
          </a:prstGeom>
          <a:solidFill>
            <a:schemeClr val="accent2">
              <a:lumMod val="75000"/>
            </a:schemeClr>
          </a:solidFill>
        </p:spPr>
        <p:txBody>
          <a:bodyPr wrap="none">
            <a:spAutoFit/>
          </a:bodyPr>
          <a:lstStyle/>
          <a:p>
            <a:r>
              <a:rPr lang="ru-RU" sz="2400" b="1" dirty="0" smtClean="0"/>
              <a:t>Матросов Александр Матвеевич</a:t>
            </a:r>
            <a:endParaRPr lang="ru-RU" sz="2400" b="1" dirty="0"/>
          </a:p>
        </p:txBody>
      </p:sp>
      <p:sp>
        <p:nvSpPr>
          <p:cNvPr id="4" name="Прямоугольник 3"/>
          <p:cNvSpPr/>
          <p:nvPr/>
        </p:nvSpPr>
        <p:spPr>
          <a:xfrm>
            <a:off x="2643174" y="714356"/>
            <a:ext cx="6357982" cy="2800767"/>
          </a:xfrm>
          <a:prstGeom prst="rect">
            <a:avLst/>
          </a:prstGeom>
          <a:solidFill>
            <a:schemeClr val="accent2">
              <a:lumMod val="60000"/>
              <a:lumOff val="40000"/>
            </a:schemeClr>
          </a:solidFill>
          <a:ln>
            <a:solidFill>
              <a:schemeClr val="accent1"/>
            </a:solidFill>
          </a:ln>
        </p:spPr>
        <p:txBody>
          <a:bodyPr wrap="square">
            <a:spAutoFit/>
          </a:bodyPr>
          <a:lstStyle/>
          <a:p>
            <a:r>
              <a:rPr lang="ru-RU" sz="1600" dirty="0" smtClean="0"/>
              <a:t>Матросов Александр Матвеевич – стрелок 2-го батальона 91-й отдельной стрелковой бригады (22-я армия, Калининский фронт) рядовой. Родился 5 февраля 1924 года в городе </a:t>
            </a:r>
            <a:r>
              <a:rPr lang="ru-RU" sz="1600" dirty="0" err="1" smtClean="0"/>
              <a:t>Екатеринославе</a:t>
            </a:r>
            <a:r>
              <a:rPr lang="ru-RU" sz="1600" dirty="0" smtClean="0"/>
              <a:t> (ныне Днепропетровск</a:t>
            </a:r>
            <a:r>
              <a:rPr lang="ru-RU" sz="1600" dirty="0" smtClean="0"/>
              <a:t>).</a:t>
            </a:r>
            <a:r>
              <a:rPr lang="ru-RU" sz="1600" dirty="0" smtClean="0"/>
              <a:t> Служил в составе 2-го батальона 91-й отдельной Сибирской добровольческой бригады имени Сталина (позже она была переформирована в 254-й гвардейский стрелковый полк и вошла в состав 56-й гвардейской стрелковой дивизии). Некоторое время бригада находилась в резерве. Затем её перебросили под Псков в район Большого </a:t>
            </a:r>
            <a:r>
              <a:rPr lang="ru-RU" sz="1600" dirty="0" err="1" smtClean="0"/>
              <a:t>Ломоватого</a:t>
            </a:r>
            <a:r>
              <a:rPr lang="ru-RU" sz="1600" dirty="0" smtClean="0"/>
              <a:t> бора. Прямо с марша бригада вступила в бой.</a:t>
            </a:r>
            <a:endParaRPr lang="ru-RU" sz="1600" dirty="0"/>
          </a:p>
        </p:txBody>
      </p:sp>
      <p:sp>
        <p:nvSpPr>
          <p:cNvPr id="5" name="Прямоугольник 4"/>
          <p:cNvSpPr/>
          <p:nvPr/>
        </p:nvSpPr>
        <p:spPr>
          <a:xfrm>
            <a:off x="214282" y="3643314"/>
            <a:ext cx="8715404" cy="3046988"/>
          </a:xfrm>
          <a:prstGeom prst="rect">
            <a:avLst/>
          </a:prstGeom>
          <a:solidFill>
            <a:schemeClr val="accent2">
              <a:lumMod val="60000"/>
              <a:lumOff val="40000"/>
            </a:schemeClr>
          </a:solidFill>
        </p:spPr>
        <p:txBody>
          <a:bodyPr wrap="square">
            <a:spAutoFit/>
          </a:bodyPr>
          <a:lstStyle/>
          <a:p>
            <a:r>
              <a:rPr lang="ru-RU" sz="1600" dirty="0" smtClean="0"/>
              <a:t>Двадцать седьмого февраля 1943 года 2-й батальон получил задачу атаковать опорный пункт в районе деревни Чернушки (</a:t>
            </a:r>
            <a:r>
              <a:rPr lang="ru-RU" sz="1600" dirty="0" err="1" smtClean="0"/>
              <a:t>Локнянский</a:t>
            </a:r>
            <a:r>
              <a:rPr lang="ru-RU" sz="1600" dirty="0" smtClean="0"/>
              <a:t> район Псковской области). Как только наши солдаты прошли лес и вышли на опушку, они попали под сильный пулемётный огонь противника – три вражеских пулемёта в дзотах прикрывали подступы к деревне. Один пулемёт подавила штурмовая группа автоматчиков и бронебойщиков. Второй дзот уничтожила другая группа бронебойщиков. Но пулемёт из третьего дзота продолжал обстреливать всю лощину перед деревней. Попытки заставить его замолчать не увенчались успехом. Тогда в сторону дзота пополз рядовой Матросов А.М. Он подобрался к амбразуре с фланга и бросил две гранаты. Пулемёт замолчал. Но как только бойцы поднялись в атаку, пулемёт снова ожил. Тогда Матросов поднялся, рывком бросился к дзоту и своим телом закрыл амбразуру. Ценою своей жизни он содействовал выполнению боевой задачи подразделением.</a:t>
            </a:r>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500042"/>
            <a:ext cx="4572000" cy="5632311"/>
          </a:xfrm>
          <a:prstGeom prst="rect">
            <a:avLst/>
          </a:prstGeom>
          <a:solidFill>
            <a:schemeClr val="accent2">
              <a:lumMod val="60000"/>
              <a:lumOff val="40000"/>
            </a:schemeClr>
          </a:solidFill>
        </p:spPr>
        <p:txBody>
          <a:bodyPr>
            <a:spAutoFit/>
          </a:bodyPr>
          <a:lstStyle/>
          <a:p>
            <a:r>
              <a:rPr lang="ru-RU" dirty="0" smtClean="0"/>
              <a:t>Звание Героя Советского Союза Александру Матвеевичу Матросову посмертно присвоено 19 июня 1943 года. Похоронен в городе Великие Луки. 8 сентября 1943 года приказом народного комиссара обороны СССР имя Матросова было присвоено 254-му гвардейскому стрелковому полку, сам он навечно зачислен (одним из первых в Советской Армии) в списки 1-й роты этой части. Памятники Герою установлены в Петербурге, Тольятти, Великих Луках, Ульяновске, Красноярске, Уфе, Днепропетровске, Харькове, а улиц и площадей Александра Матросова в городах и селах бывшего СССР насчитывается не меньше нескольких сотен.</a:t>
            </a:r>
          </a:p>
          <a:p>
            <a:r>
              <a:rPr lang="ru-RU" dirty="0" smtClean="0"/>
              <a:t/>
            </a:r>
            <a:br>
              <a:rPr lang="ru-RU" dirty="0" smtClean="0"/>
            </a:br>
            <a:endParaRPr lang="ru-RU" dirty="0"/>
          </a:p>
        </p:txBody>
      </p:sp>
      <p:pic>
        <p:nvPicPr>
          <p:cNvPr id="30722" name="Picture 2" descr="Памятник Матросову"/>
          <p:cNvPicPr>
            <a:picLocks noChangeAspect="1" noChangeArrowheads="1"/>
          </p:cNvPicPr>
          <p:nvPr/>
        </p:nvPicPr>
        <p:blipFill>
          <a:blip r:embed="rId2"/>
          <a:srcRect/>
          <a:stretch>
            <a:fillRect/>
          </a:stretch>
        </p:blipFill>
        <p:spPr bwMode="auto">
          <a:xfrm>
            <a:off x="5500694" y="642918"/>
            <a:ext cx="3071834" cy="5315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Гастелло"/>
          <p:cNvPicPr>
            <a:picLocks noChangeAspect="1" noChangeArrowheads="1"/>
          </p:cNvPicPr>
          <p:nvPr/>
        </p:nvPicPr>
        <p:blipFill>
          <a:blip r:embed="rId2"/>
          <a:srcRect/>
          <a:stretch>
            <a:fillRect/>
          </a:stretch>
        </p:blipFill>
        <p:spPr bwMode="auto">
          <a:xfrm>
            <a:off x="0" y="642918"/>
            <a:ext cx="2428893" cy="3643338"/>
          </a:xfrm>
          <a:prstGeom prst="rect">
            <a:avLst/>
          </a:prstGeom>
          <a:noFill/>
        </p:spPr>
      </p:pic>
      <p:sp>
        <p:nvSpPr>
          <p:cNvPr id="3" name="Прямоугольник 2"/>
          <p:cNvSpPr/>
          <p:nvPr/>
        </p:nvSpPr>
        <p:spPr>
          <a:xfrm>
            <a:off x="2928926" y="214290"/>
            <a:ext cx="5560433" cy="523220"/>
          </a:xfrm>
          <a:prstGeom prst="rect">
            <a:avLst/>
          </a:prstGeom>
          <a:solidFill>
            <a:schemeClr val="accent2">
              <a:lumMod val="75000"/>
            </a:schemeClr>
          </a:solidFill>
        </p:spPr>
        <p:txBody>
          <a:bodyPr wrap="none">
            <a:spAutoFit/>
          </a:bodyPr>
          <a:lstStyle/>
          <a:p>
            <a:r>
              <a:rPr lang="ru-RU" sz="2800" b="1" dirty="0" smtClean="0"/>
              <a:t>Николай </a:t>
            </a:r>
            <a:r>
              <a:rPr lang="ru-RU" sz="2800" b="1" dirty="0" err="1" smtClean="0"/>
              <a:t>Францевич</a:t>
            </a:r>
            <a:r>
              <a:rPr lang="ru-RU" sz="2800" b="1" dirty="0" smtClean="0"/>
              <a:t> Гастелло</a:t>
            </a:r>
            <a:endParaRPr lang="ru-RU" sz="2800" b="1" dirty="0"/>
          </a:p>
        </p:txBody>
      </p:sp>
      <p:sp>
        <p:nvSpPr>
          <p:cNvPr id="4" name="Прямоугольник 3"/>
          <p:cNvSpPr/>
          <p:nvPr/>
        </p:nvSpPr>
        <p:spPr>
          <a:xfrm>
            <a:off x="2643174" y="1214422"/>
            <a:ext cx="6286528" cy="5324535"/>
          </a:xfrm>
          <a:prstGeom prst="rect">
            <a:avLst/>
          </a:prstGeom>
          <a:solidFill>
            <a:schemeClr val="accent2">
              <a:lumMod val="60000"/>
              <a:lumOff val="40000"/>
            </a:schemeClr>
          </a:solidFill>
        </p:spPr>
        <p:txBody>
          <a:bodyPr wrap="square">
            <a:spAutoFit/>
          </a:bodyPr>
          <a:lstStyle/>
          <a:p>
            <a:r>
              <a:rPr lang="ru-RU" sz="1600" dirty="0" smtClean="0"/>
              <a:t>Николай </a:t>
            </a:r>
            <a:r>
              <a:rPr lang="ru-RU" sz="1600" dirty="0" err="1" smtClean="0"/>
              <a:t>Францевич</a:t>
            </a:r>
            <a:r>
              <a:rPr lang="ru-RU" sz="1600" dirty="0" smtClean="0"/>
              <a:t> родился 6 мая 1908 года в Москве, в семье рабочего. Окончил 5 классов. Работал слесарем на Муромском </a:t>
            </a:r>
            <a:r>
              <a:rPr lang="ru-RU" sz="1600" dirty="0" err="1" smtClean="0"/>
              <a:t>паровозоремском</a:t>
            </a:r>
            <a:r>
              <a:rPr lang="ru-RU" sz="1600" dirty="0" smtClean="0"/>
              <a:t> заводе строительных машин. В Советской Армии в мая 1932 года. В 1933 году окончил Луганскую военную школу летчиков в частях бомбардировщиков. В 1939 году участвовал в боях на р. </a:t>
            </a:r>
            <a:r>
              <a:rPr lang="ru-RU" sz="1600" dirty="0" err="1" smtClean="0"/>
              <a:t>Халхин</a:t>
            </a:r>
            <a:r>
              <a:rPr lang="ru-RU" sz="1600" dirty="0" smtClean="0"/>
              <a:t> - Гол и </a:t>
            </a:r>
            <a:r>
              <a:rPr lang="ru-RU" sz="1600" dirty="0" err="1" smtClean="0"/>
              <a:t>советско-финдляндской</a:t>
            </a:r>
            <a:r>
              <a:rPr lang="ru-RU" sz="1600" dirty="0" smtClean="0"/>
              <a:t> войне 1939-1940 гг. В действующей армии с июня 1941 г. командир эскадрильи 207-го дальнебомбардировочного авиационного полка ( 42-я бомб. авиационная дивизия, 3-й бомбардировочный авиационный корпус ДБА ) капитан Гастелло выполнял 26 июня 1941 г. очередной полет на задание. Его бомбардировщик был подбит и загорелся. Он направил горящий самолет на скопление вражеских войск. От взрыва бомбардировщика противник понес большие потери. За совершенный подвиг 26 июля 1941 года присвоено посмертно Звание Героя Советского Союза. Имя Гастелло навечно занесено в списки воинских частей. На месте подвига на шоссе Минск-Вильнюс сооружен памятник-мемориал, в Москве.</a:t>
            </a:r>
          </a:p>
          <a:p>
            <a:r>
              <a:rPr lang="ru-RU" dirty="0" smtClean="0"/>
              <a:t/>
            </a:r>
            <a:br>
              <a:rPr lang="ru-RU" dirty="0" smtClean="0"/>
            </a:br>
            <a:endParaRPr lang="ru-RU" dirty="0"/>
          </a:p>
        </p:txBody>
      </p:sp>
    </p:spTree>
  </p:cSld>
  <p:clrMapOvr>
    <a:masterClrMapping/>
  </p:clrMapOvr>
</p:sld>
</file>

<file path=ppt/theme/theme1.xml><?xml version="1.0" encoding="utf-8"?>
<a:theme xmlns:a="http://schemas.openxmlformats.org/drawingml/2006/main" name="168">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168</Template>
  <TotalTime>23</TotalTime>
  <Words>2227</Words>
  <PresentationFormat>Экран (4:3)</PresentationFormat>
  <Paragraphs>107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168</vt:lpstr>
      <vt:lpstr>Герои Великой Отечественной войны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Никто не забыт….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Герои Великой Отечественной войны </dc:title>
  <dc:creator>User</dc:creator>
  <cp:lastModifiedBy>User</cp:lastModifiedBy>
  <cp:revision>4</cp:revision>
  <dcterms:created xsi:type="dcterms:W3CDTF">2016-04-23T14:33:05Z</dcterms:created>
  <dcterms:modified xsi:type="dcterms:W3CDTF">2016-04-23T15:06:22Z</dcterms:modified>
</cp:coreProperties>
</file>